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60" r:id="rId3"/>
    <p:sldId id="258" r:id="rId4"/>
    <p:sldId id="257" r:id="rId5"/>
    <p:sldId id="292" r:id="rId6"/>
    <p:sldId id="293" r:id="rId7"/>
    <p:sldId id="267" r:id="rId8"/>
    <p:sldId id="291" r:id="rId9"/>
    <p:sldId id="262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259" r:id="rId18"/>
    <p:sldId id="295" r:id="rId19"/>
    <p:sldId id="270" r:id="rId20"/>
    <p:sldId id="263" r:id="rId21"/>
  </p:sldIdLst>
  <p:sldSz cx="9144000" cy="5143500" type="screen16x9"/>
  <p:notesSz cx="6858000" cy="9144000"/>
  <p:embeddedFontLst>
    <p:embeddedFont>
      <p:font typeface="Albert Sans" panose="020B0604020202020204" charset="0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Raleway" pitchFamily="2" charset="0"/>
      <p:regular r:id="rId31"/>
      <p:bold r:id="rId32"/>
      <p:italic r:id="rId33"/>
      <p:boldItalic r:id="rId34"/>
    </p:embeddedFont>
    <p:embeddedFont>
      <p:font typeface="Syne" panose="020B0604020202020204" charset="0"/>
      <p:regular r:id="rId35"/>
      <p:bold r:id="rId36"/>
    </p:embeddedFont>
    <p:embeddedFont>
      <p:font typeface="Syne Medium" panose="020B0604020202020204" charset="0"/>
      <p:regular r:id="rId37"/>
      <p:bold r:id="rId38"/>
    </p:embeddedFont>
    <p:embeddedFont>
      <p:font typeface="Syne SemiBold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363233-CEDD-4090-A347-EF514CBBCD8C}">
  <a:tblStyle styleId="{AD363233-CEDD-4090-A347-EF514CBBCD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F880CFA-ED1C-4D41-9D53-3D380D9F872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758F3ADE-7EB2-2F5E-CED7-D187E1629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32:notes">
            <a:extLst>
              <a:ext uri="{FF2B5EF4-FFF2-40B4-BE49-F238E27FC236}">
                <a16:creationId xmlns:a16="http://schemas.microsoft.com/office/drawing/2014/main" id="{3BDD9B93-7E69-6269-484A-7D216EBCAA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32:notes">
            <a:extLst>
              <a:ext uri="{FF2B5EF4-FFF2-40B4-BE49-F238E27FC236}">
                <a16:creationId xmlns:a16="http://schemas.microsoft.com/office/drawing/2014/main" id="{CAD43D5F-2616-3A26-DE18-12D830AE5C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8736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DA04BF69-0BB5-53FF-3AAD-9AA40417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32:notes">
            <a:extLst>
              <a:ext uri="{FF2B5EF4-FFF2-40B4-BE49-F238E27FC236}">
                <a16:creationId xmlns:a16="http://schemas.microsoft.com/office/drawing/2014/main" id="{7FC7D37F-0632-DF7D-FB1C-E5EEA1FAC4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32:notes">
            <a:extLst>
              <a:ext uri="{FF2B5EF4-FFF2-40B4-BE49-F238E27FC236}">
                <a16:creationId xmlns:a16="http://schemas.microsoft.com/office/drawing/2014/main" id="{4943356F-0AF9-8315-17C0-747BE1451C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8977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6149340F-BE84-D16C-9888-F4535BCCE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32:notes">
            <a:extLst>
              <a:ext uri="{FF2B5EF4-FFF2-40B4-BE49-F238E27FC236}">
                <a16:creationId xmlns:a16="http://schemas.microsoft.com/office/drawing/2014/main" id="{9FA883B8-2AE5-5B63-BE3D-940A440271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32:notes">
            <a:extLst>
              <a:ext uri="{FF2B5EF4-FFF2-40B4-BE49-F238E27FC236}">
                <a16:creationId xmlns:a16="http://schemas.microsoft.com/office/drawing/2014/main" id="{3353EA50-BBB6-F038-33F5-01C8E96297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085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0586A47A-EA69-AC3B-6F91-26CEA3E88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32:notes">
            <a:extLst>
              <a:ext uri="{FF2B5EF4-FFF2-40B4-BE49-F238E27FC236}">
                <a16:creationId xmlns:a16="http://schemas.microsoft.com/office/drawing/2014/main" id="{9DF9FD29-075A-01A1-FA99-01AC61CEF5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32:notes">
            <a:extLst>
              <a:ext uri="{FF2B5EF4-FFF2-40B4-BE49-F238E27FC236}">
                <a16:creationId xmlns:a16="http://schemas.microsoft.com/office/drawing/2014/main" id="{3CA3F048-A5F6-D5DD-9202-C543B462F4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853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E96CF29C-9325-8BB9-9828-7BE9F16EE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32:notes">
            <a:extLst>
              <a:ext uri="{FF2B5EF4-FFF2-40B4-BE49-F238E27FC236}">
                <a16:creationId xmlns:a16="http://schemas.microsoft.com/office/drawing/2014/main" id="{3298E73C-1969-2E99-EF06-7807FA74F0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32:notes">
            <a:extLst>
              <a:ext uri="{FF2B5EF4-FFF2-40B4-BE49-F238E27FC236}">
                <a16:creationId xmlns:a16="http://schemas.microsoft.com/office/drawing/2014/main" id="{8E02F90A-3E92-E6EC-0FE4-12372927A4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473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36283945-1482-76A9-664F-A07DCAC49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32:notes">
            <a:extLst>
              <a:ext uri="{FF2B5EF4-FFF2-40B4-BE49-F238E27FC236}">
                <a16:creationId xmlns:a16="http://schemas.microsoft.com/office/drawing/2014/main" id="{05AF9933-55BC-2924-E6F0-B06E0D37F2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32:notes">
            <a:extLst>
              <a:ext uri="{FF2B5EF4-FFF2-40B4-BE49-F238E27FC236}">
                <a16:creationId xmlns:a16="http://schemas.microsoft.com/office/drawing/2014/main" id="{D8039CBB-292C-38EE-FC1B-A6A65F49CA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6612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>
          <a:extLst>
            <a:ext uri="{FF2B5EF4-FFF2-40B4-BE49-F238E27FC236}">
              <a16:creationId xmlns:a16="http://schemas.microsoft.com/office/drawing/2014/main" id="{5D561120-6759-C9C1-9176-A7BBD5CCD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32:notes">
            <a:extLst>
              <a:ext uri="{FF2B5EF4-FFF2-40B4-BE49-F238E27FC236}">
                <a16:creationId xmlns:a16="http://schemas.microsoft.com/office/drawing/2014/main" id="{68B1416A-192A-0CE0-3E32-F4E69FC4EC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32:notes">
            <a:extLst>
              <a:ext uri="{FF2B5EF4-FFF2-40B4-BE49-F238E27FC236}">
                <a16:creationId xmlns:a16="http://schemas.microsoft.com/office/drawing/2014/main" id="{2B584A1E-28A5-DF3F-DE5E-7DCAAF6C07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6279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C2DD57B4-5B81-6220-9171-59C627242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7ab2cd00d_0_18:notes">
            <a:extLst>
              <a:ext uri="{FF2B5EF4-FFF2-40B4-BE49-F238E27FC236}">
                <a16:creationId xmlns:a16="http://schemas.microsoft.com/office/drawing/2014/main" id="{24E6E5CB-FB0B-4313-B088-B99AACA465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7ab2cd00d_0_18:notes">
            <a:extLst>
              <a:ext uri="{FF2B5EF4-FFF2-40B4-BE49-F238E27FC236}">
                <a16:creationId xmlns:a16="http://schemas.microsoft.com/office/drawing/2014/main" id="{AE4EC4D4-932B-3D95-296B-F7760F8B97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9773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7ab2cd00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7ab2cd00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D2B2E392-88B3-C548-437D-C8AD8B03C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d431007ba2_0_208:notes">
            <a:extLst>
              <a:ext uri="{FF2B5EF4-FFF2-40B4-BE49-F238E27FC236}">
                <a16:creationId xmlns:a16="http://schemas.microsoft.com/office/drawing/2014/main" id="{B52CD346-4F23-4C05-0556-45896FF75E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d431007ba2_0_208:notes">
            <a:extLst>
              <a:ext uri="{FF2B5EF4-FFF2-40B4-BE49-F238E27FC236}">
                <a16:creationId xmlns:a16="http://schemas.microsoft.com/office/drawing/2014/main" id="{78178883-12EB-246C-0E7B-34A21E4106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006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>
          <a:extLst>
            <a:ext uri="{FF2B5EF4-FFF2-40B4-BE49-F238E27FC236}">
              <a16:creationId xmlns:a16="http://schemas.microsoft.com/office/drawing/2014/main" id="{7BFE6F21-1DD0-1BB4-8E26-98525E5DB2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84d99d1a72_0_15:notes">
            <a:extLst>
              <a:ext uri="{FF2B5EF4-FFF2-40B4-BE49-F238E27FC236}">
                <a16:creationId xmlns:a16="http://schemas.microsoft.com/office/drawing/2014/main" id="{C637059B-42FB-9951-97A0-DDA0315D43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84d99d1a72_0_15:notes">
            <a:extLst>
              <a:ext uri="{FF2B5EF4-FFF2-40B4-BE49-F238E27FC236}">
                <a16:creationId xmlns:a16="http://schemas.microsoft.com/office/drawing/2014/main" id="{B8C1DE25-36E5-3DC5-01F1-79F202D72A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648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>
          <a:extLst>
            <a:ext uri="{FF2B5EF4-FFF2-40B4-BE49-F238E27FC236}">
              <a16:creationId xmlns:a16="http://schemas.microsoft.com/office/drawing/2014/main" id="{5BB6A5DF-27EC-4001-2CD0-74D898815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7ab2cd00d_0_18:notes">
            <a:extLst>
              <a:ext uri="{FF2B5EF4-FFF2-40B4-BE49-F238E27FC236}">
                <a16:creationId xmlns:a16="http://schemas.microsoft.com/office/drawing/2014/main" id="{A4E0C46D-43F9-02A2-9C87-B678B62093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7ab2cd00d_0_18:notes">
            <a:extLst>
              <a:ext uri="{FF2B5EF4-FFF2-40B4-BE49-F238E27FC236}">
                <a16:creationId xmlns:a16="http://schemas.microsoft.com/office/drawing/2014/main" id="{F30D72EE-3765-C7B2-DA0F-3777A52AB2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830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539500"/>
            <a:ext cx="7717500" cy="90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389400" y="3946400"/>
            <a:ext cx="30414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techstartup-osc2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686400" cy="62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3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2" hasCustomPrompt="1"/>
          </p:nvPr>
        </p:nvSpPr>
        <p:spPr>
          <a:xfrm>
            <a:off x="4494552" y="19510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3" hasCustomPrompt="1"/>
          </p:nvPr>
        </p:nvSpPr>
        <p:spPr>
          <a:xfrm>
            <a:off x="4494552" y="33062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4" hasCustomPrompt="1"/>
          </p:nvPr>
        </p:nvSpPr>
        <p:spPr>
          <a:xfrm>
            <a:off x="4494552" y="26286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5" hasCustomPrompt="1"/>
          </p:nvPr>
        </p:nvSpPr>
        <p:spPr>
          <a:xfrm>
            <a:off x="4494552" y="3983875"/>
            <a:ext cx="1013400" cy="6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b="0"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Syne Medium"/>
              <a:buNone/>
              <a:defRPr sz="2000" b="0">
                <a:solidFill>
                  <a:schemeClr val="dk2"/>
                </a:solidFill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5559775" y="19510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6"/>
          </p:nvPr>
        </p:nvSpPr>
        <p:spPr>
          <a:xfrm>
            <a:off x="5559775" y="26286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7"/>
          </p:nvPr>
        </p:nvSpPr>
        <p:spPr>
          <a:xfrm>
            <a:off x="5559775" y="33062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8"/>
          </p:nvPr>
        </p:nvSpPr>
        <p:spPr>
          <a:xfrm>
            <a:off x="5559775" y="3983888"/>
            <a:ext cx="2871000" cy="62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yne Medium"/>
              <a:buNone/>
              <a:defRPr sz="2000">
                <a:latin typeface="Syne Medium"/>
                <a:ea typeface="Syne Medium"/>
                <a:cs typeface="Syne Medium"/>
                <a:sym typeface="Syne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0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3" name="Google Shape;63;p14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811975" y="539500"/>
            <a:ext cx="7618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 title="techstartup-osc5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719750" y="3509900"/>
            <a:ext cx="3286800" cy="109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2"/>
          </p:nvPr>
        </p:nvSpPr>
        <p:spPr>
          <a:xfrm>
            <a:off x="5137201" y="3499275"/>
            <a:ext cx="3286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3"/>
          </p:nvPr>
        </p:nvSpPr>
        <p:spPr>
          <a:xfrm>
            <a:off x="5137201" y="1451925"/>
            <a:ext cx="3286800" cy="9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4"/>
          </p:nvPr>
        </p:nvSpPr>
        <p:spPr>
          <a:xfrm>
            <a:off x="719750" y="2708600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ubTitle" idx="5"/>
          </p:nvPr>
        </p:nvSpPr>
        <p:spPr>
          <a:xfrm>
            <a:off x="5137201" y="2697975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subTitle" idx="6"/>
          </p:nvPr>
        </p:nvSpPr>
        <p:spPr>
          <a:xfrm>
            <a:off x="5137204" y="650625"/>
            <a:ext cx="3286800" cy="8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7" title="techstartup-osc6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1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713257" y="539500"/>
            <a:ext cx="2836800" cy="7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1"/>
          </p:nvPr>
        </p:nvSpPr>
        <p:spPr>
          <a:xfrm>
            <a:off x="713225" y="1325575"/>
            <a:ext cx="28368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/>
          <p:nvPr/>
        </p:nvSpPr>
        <p:spPr>
          <a:xfrm>
            <a:off x="5004275" y="3649552"/>
            <a:ext cx="34263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3585200"/>
            <a:ext cx="7717800" cy="101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499725"/>
            <a:ext cx="1267500" cy="68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5" title="techstartup-osc4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20000" y="3644300"/>
            <a:ext cx="2955300" cy="9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4592700" y="3268312"/>
            <a:ext cx="3838200" cy="1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4589325" y="1219088"/>
            <a:ext cx="3838200" cy="12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4589325" y="646388"/>
            <a:ext cx="383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4592700" y="2695612"/>
            <a:ext cx="38382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600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 title="techstartup-osc1.jp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7" title="techstartup-osc3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" name="Google Shape;32;p7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811975" y="539488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>
                <a:latin typeface="Syne SemiBold"/>
                <a:ea typeface="Syne SemiBold"/>
                <a:cs typeface="Syne SemiBold"/>
                <a:sym typeface="Syne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>
            <a:spLocks noGrp="1"/>
          </p:cNvSpPr>
          <p:nvPr>
            <p:ph type="pic" idx="2"/>
          </p:nvPr>
        </p:nvSpPr>
        <p:spPr>
          <a:xfrm>
            <a:off x="1" y="1476775"/>
            <a:ext cx="4294800" cy="3666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 title="techstartup-osc.jpg"/>
          <p:cNvPicPr preferRelativeResize="0"/>
          <p:nvPr/>
        </p:nvPicPr>
        <p:blipFill rotWithShape="1">
          <a:blip r:embed="rId2">
            <a:alphaModFix/>
          </a:blip>
          <a:srcRect t="31124" r="311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 title="techstartup-osc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●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○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Char char="■"/>
              <a:defRPr sz="12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7" r:id="rId15"/>
    <p:sldLayoutId id="2147483668" r:id="rId16"/>
    <p:sldLayoutId id="214748366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721302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pmc.ncbi.nlm.nih.gov/articles/PMC9680891/" TargetMode="External"/><Relationship Id="rId5" Type="http://schemas.openxmlformats.org/officeDocument/2006/relationships/hyperlink" Target="https://ijrpr.com/uploads/V5ISSUE1/IJRPR21790.pdf" TargetMode="External"/><Relationship Id="rId4" Type="http://schemas.openxmlformats.org/officeDocument/2006/relationships/hyperlink" Target="https://wires.onlinelibrary.wiley.com/doi/10.1002/widm.1520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rendmicro.com/vinfo/in/security/news/cyber-attacks/unusual-ceo-fraud-via-deepfake-audio-steals-us-243-000-from-u-k-compan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ignicat.com/press-releases/fraud-attempts-with-deepfakes-have-increased-by-2137-over-the-last-three-year#:~:text=This%20gap%20leaves%20many%20companies,three%20years%2C%20which%20is%20alarming.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8"/>
          <p:cNvSpPr txBox="1">
            <a:spLocks noGrp="1"/>
          </p:cNvSpPr>
          <p:nvPr>
            <p:ph type="subTitle" idx="1"/>
          </p:nvPr>
        </p:nvSpPr>
        <p:spPr>
          <a:xfrm>
            <a:off x="4932159" y="3965457"/>
            <a:ext cx="3041400" cy="65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Team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The Loop Breakers</a:t>
            </a:r>
            <a:endParaRPr dirty="0"/>
          </a:p>
        </p:txBody>
      </p:sp>
      <p:sp>
        <p:nvSpPr>
          <p:cNvPr id="128" name="Google Shape;128;p28"/>
          <p:cNvSpPr txBox="1">
            <a:spLocks noGrp="1"/>
          </p:cNvSpPr>
          <p:nvPr>
            <p:ph type="ctrTitle"/>
          </p:nvPr>
        </p:nvSpPr>
        <p:spPr>
          <a:xfrm>
            <a:off x="713300" y="147101"/>
            <a:ext cx="6535639" cy="1132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Unmasking Reality: The Battle Against Deepfake Fraud</a:t>
            </a:r>
            <a:endParaRPr sz="2800" dirty="0"/>
          </a:p>
        </p:txBody>
      </p:sp>
      <p:sp>
        <p:nvSpPr>
          <p:cNvPr id="129" name="Google Shape;129;p28"/>
          <p:cNvSpPr txBox="1"/>
          <p:nvPr/>
        </p:nvSpPr>
        <p:spPr>
          <a:xfrm>
            <a:off x="306325" y="4604000"/>
            <a:ext cx="1124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HACKFEST 2025</a:t>
            </a:r>
            <a:endParaRPr sz="1000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30" name="Google Shape;130;p28"/>
          <p:cNvCxnSpPr/>
          <p:nvPr/>
        </p:nvCxnSpPr>
        <p:spPr>
          <a:xfrm>
            <a:off x="1430700" y="4800200"/>
            <a:ext cx="824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6" name="Picture 2" descr="Generated image">
            <a:extLst>
              <a:ext uri="{FF2B5EF4-FFF2-40B4-BE49-F238E27FC236}">
                <a16:creationId xmlns:a16="http://schemas.microsoft.com/office/drawing/2014/main" id="{4137BF95-63D2-1191-0B9C-2050E603D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10" y="3956367"/>
            <a:ext cx="675780" cy="67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deep dive into deepfakes that demean, defraud and disinform - Ofcom">
            <a:extLst>
              <a:ext uri="{FF2B5EF4-FFF2-40B4-BE49-F238E27FC236}">
                <a16:creationId xmlns:a16="http://schemas.microsoft.com/office/drawing/2014/main" id="{59600B27-57E4-7ADD-EB14-4C6B08AB3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713" y="1634040"/>
            <a:ext cx="4260574" cy="222940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D0C0BC89-560E-A51D-C484-9EC770484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>
            <a:extLst>
              <a:ext uri="{FF2B5EF4-FFF2-40B4-BE49-F238E27FC236}">
                <a16:creationId xmlns:a16="http://schemas.microsoft.com/office/drawing/2014/main" id="{74D651ED-4EEC-235A-4921-5EFCCB4103C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27234" y="3458818"/>
            <a:ext cx="2566540" cy="8006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</a:pPr>
            <a:r>
              <a:rPr lang="en-IN" sz="3200" b="0" i="0" dirty="0">
                <a:solidFill>
                  <a:srgbClr val="F8FAFF"/>
                </a:solidFill>
                <a:effectLst/>
                <a:latin typeface="DeepSeek-CJK-patch"/>
              </a:rPr>
              <a:t>Flow-Chart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45BC6-43FE-8D72-ED4E-42C6E7F736B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880"/>
          <a:stretch/>
        </p:blipFill>
        <p:spPr>
          <a:xfrm>
            <a:off x="4976668" y="520882"/>
            <a:ext cx="3349517" cy="446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550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30125DE0-17AE-3506-7AF1-C19D95103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>
            <a:extLst>
              <a:ext uri="{FF2B5EF4-FFF2-40B4-BE49-F238E27FC236}">
                <a16:creationId xmlns:a16="http://schemas.microsoft.com/office/drawing/2014/main" id="{0702002D-18DB-58C6-3799-422826E5CAD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428952" y="1590149"/>
            <a:ext cx="4313100" cy="2842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en-IN" b="1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Technology Components:</a:t>
            </a:r>
            <a:endParaRPr lang="en-IN" b="0" i="0" dirty="0">
              <a:solidFill>
                <a:srgbClr val="F8FAFF"/>
              </a:solidFill>
              <a:effectLst/>
              <a:latin typeface="Albert Sans" panose="020B0604020202020204" charset="0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AI Invoice Scanner</a:t>
            </a:r>
            <a:r>
              <a:rPr lang="en-IN" b="0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: Detects GenAI-generated invoice anomalies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Vendor Identity Verification</a:t>
            </a:r>
            <a:r>
              <a:rPr lang="en-IN" b="0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: Multi-factor authentication for supplier changes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Transaction Pattern Analysis</a:t>
            </a:r>
            <a:r>
              <a:rPr lang="en-IN" b="0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: Machine learning monitors payment anomalies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Albert Sans Light"/>
            </a:endParaRPr>
          </a:p>
        </p:txBody>
      </p:sp>
      <p:sp>
        <p:nvSpPr>
          <p:cNvPr id="180" name="Google Shape;180;p34">
            <a:extLst>
              <a:ext uri="{FF2B5EF4-FFF2-40B4-BE49-F238E27FC236}">
                <a16:creationId xmlns:a16="http://schemas.microsoft.com/office/drawing/2014/main" id="{6A65382F-DA00-AAE0-0E95-5BBF7DD87C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948" y="2375797"/>
            <a:ext cx="2955300" cy="9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Problem 02</a:t>
            </a:r>
          </a:p>
        </p:txBody>
      </p:sp>
      <p:sp>
        <p:nvSpPr>
          <p:cNvPr id="182" name="Google Shape;182;p34">
            <a:extLst>
              <a:ext uri="{FF2B5EF4-FFF2-40B4-BE49-F238E27FC236}">
                <a16:creationId xmlns:a16="http://schemas.microsoft.com/office/drawing/2014/main" id="{9537EA7A-98BC-87F9-3115-65C013C1238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595787" y="492906"/>
            <a:ext cx="522712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</a:pPr>
            <a:r>
              <a:rPr lang="en-IN" sz="2000" b="0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Smart Invoice Fraud Prevention</a:t>
            </a:r>
          </a:p>
        </p:txBody>
      </p:sp>
      <p:sp>
        <p:nvSpPr>
          <p:cNvPr id="6" name="Google Shape;192;p35">
            <a:extLst>
              <a:ext uri="{FF2B5EF4-FFF2-40B4-BE49-F238E27FC236}">
                <a16:creationId xmlns:a16="http://schemas.microsoft.com/office/drawing/2014/main" id="{82B1F9C5-0DC3-A033-7A41-3DDEAB862422}"/>
              </a:ext>
            </a:extLst>
          </p:cNvPr>
          <p:cNvSpPr txBox="1">
            <a:spLocks/>
          </p:cNvSpPr>
          <p:nvPr/>
        </p:nvSpPr>
        <p:spPr>
          <a:xfrm>
            <a:off x="763983" y="3011500"/>
            <a:ext cx="3286800" cy="105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100" b="0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SAP's supply chain tools face AI-powered invoice fraud, where criminals create flawless fake invoices or spoof vendors. High transaction volumes make manual detection difficult.</a:t>
            </a:r>
            <a:endParaRPr lang="en-IN" sz="1050" dirty="0"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722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A452B454-7064-70B4-CAF0-473AD92D1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>
            <a:extLst>
              <a:ext uri="{FF2B5EF4-FFF2-40B4-BE49-F238E27FC236}">
                <a16:creationId xmlns:a16="http://schemas.microsoft.com/office/drawing/2014/main" id="{D714086A-5E9D-A1AA-B862-DDD881BFFA1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27234" y="3458818"/>
            <a:ext cx="2566540" cy="8006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</a:pPr>
            <a:r>
              <a:rPr lang="en-IN" sz="3200" b="0" i="0" dirty="0">
                <a:solidFill>
                  <a:srgbClr val="F8FAFF"/>
                </a:solidFill>
                <a:effectLst/>
                <a:latin typeface="DeepSeek-CJK-patch"/>
              </a:rPr>
              <a:t>Flow-Chart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80E438-4BCF-09C4-CB74-B0BF1F26F7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844"/>
          <a:stretch/>
        </p:blipFill>
        <p:spPr>
          <a:xfrm>
            <a:off x="4980573" y="116988"/>
            <a:ext cx="3197799" cy="490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27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C6577BE3-50FC-8AA8-7194-1E14CB725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>
            <a:extLst>
              <a:ext uri="{FF2B5EF4-FFF2-40B4-BE49-F238E27FC236}">
                <a16:creationId xmlns:a16="http://schemas.microsoft.com/office/drawing/2014/main" id="{C0ECAE2C-3D11-0139-4257-FC74BEEBF0E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428952" y="1590149"/>
            <a:ext cx="4313100" cy="2842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en-IN" b="1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BEC Protection Features:</a:t>
            </a:r>
            <a:endParaRPr lang="en-IN" b="0" i="0" dirty="0">
              <a:solidFill>
                <a:srgbClr val="F8FAFF"/>
              </a:solidFill>
              <a:effectLst/>
              <a:latin typeface="Albert Sans" panose="020B0604020202020204" charset="0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Video Call Authentication</a:t>
            </a:r>
            <a:r>
              <a:rPr lang="en-IN" b="0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: Real-time deepfake detection during financial approvals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Multi-Channel Verification</a:t>
            </a:r>
            <a:r>
              <a:rPr lang="en-IN" b="0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: Payment requests require confirmation via separate system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b="1" i="0" dirty="0" err="1">
                <a:solidFill>
                  <a:srgbClr val="F8FAFF"/>
                </a:solidFill>
                <a:effectLst/>
                <a:latin typeface="Albert Sans" panose="020B0604020202020204" charset="0"/>
              </a:rPr>
              <a:t>Behavioral</a:t>
            </a:r>
            <a:r>
              <a:rPr lang="en-IN" b="1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 Biometrics</a:t>
            </a:r>
            <a:r>
              <a:rPr lang="en-IN" b="0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: </a:t>
            </a:r>
            <a:r>
              <a:rPr lang="en-IN" b="0" i="0" dirty="0" err="1">
                <a:solidFill>
                  <a:srgbClr val="F8FAFF"/>
                </a:solidFill>
                <a:effectLst/>
                <a:latin typeface="Albert Sans" panose="020B0604020202020204" charset="0"/>
              </a:rPr>
              <a:t>Analyzes</a:t>
            </a:r>
            <a:r>
              <a:rPr lang="en-IN" b="0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 typing patterns and mouse movements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Albert Sans Light"/>
            </a:endParaRPr>
          </a:p>
        </p:txBody>
      </p:sp>
      <p:sp>
        <p:nvSpPr>
          <p:cNvPr id="180" name="Google Shape;180;p34">
            <a:extLst>
              <a:ext uri="{FF2B5EF4-FFF2-40B4-BE49-F238E27FC236}">
                <a16:creationId xmlns:a16="http://schemas.microsoft.com/office/drawing/2014/main" id="{6E6B60E1-654A-C389-E125-205F5DAF87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948" y="2375797"/>
            <a:ext cx="2955300" cy="9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Problem 03</a:t>
            </a:r>
          </a:p>
        </p:txBody>
      </p:sp>
      <p:sp>
        <p:nvSpPr>
          <p:cNvPr id="182" name="Google Shape;182;p34">
            <a:extLst>
              <a:ext uri="{FF2B5EF4-FFF2-40B4-BE49-F238E27FC236}">
                <a16:creationId xmlns:a16="http://schemas.microsoft.com/office/drawing/2014/main" id="{D4D8DB02-40AF-B8D0-6CB1-8F22578E70F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595787" y="492906"/>
            <a:ext cx="522712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</a:pPr>
            <a:r>
              <a:rPr lang="en-IN" sz="2400" b="0" i="0" dirty="0">
                <a:solidFill>
                  <a:srgbClr val="F8FAFF"/>
                </a:solidFill>
                <a:effectLst/>
                <a:latin typeface="DeepSeek-CJK-patch"/>
              </a:rPr>
              <a:t>Secure Payment Authorization Protocol</a:t>
            </a:r>
          </a:p>
        </p:txBody>
      </p:sp>
      <p:sp>
        <p:nvSpPr>
          <p:cNvPr id="6" name="Google Shape;192;p35">
            <a:extLst>
              <a:ext uri="{FF2B5EF4-FFF2-40B4-BE49-F238E27FC236}">
                <a16:creationId xmlns:a16="http://schemas.microsoft.com/office/drawing/2014/main" id="{14DE621C-3000-9F81-FE26-1E2705280BE8}"/>
              </a:ext>
            </a:extLst>
          </p:cNvPr>
          <p:cNvSpPr txBox="1">
            <a:spLocks/>
          </p:cNvSpPr>
          <p:nvPr/>
        </p:nvSpPr>
        <p:spPr>
          <a:xfrm>
            <a:off x="763983" y="3011500"/>
            <a:ext cx="3286800" cy="105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200" b="0" i="0" dirty="0">
                <a:solidFill>
                  <a:srgbClr val="F8FAFF"/>
                </a:solidFill>
                <a:effectLst/>
                <a:latin typeface="DeepSeek-CJK-patch"/>
              </a:rPr>
              <a:t>Deepfakes enable executive impersonation in SAP payment workflows, as seen in Hong Kong's $25M CFO video call scam. SAP's financial integration makes it a prime target.</a:t>
            </a:r>
            <a:endParaRPr lang="en-IN" sz="1100" dirty="0"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342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12558656-EB9E-0DFE-7BDD-C5F5F965A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>
            <a:extLst>
              <a:ext uri="{FF2B5EF4-FFF2-40B4-BE49-F238E27FC236}">
                <a16:creationId xmlns:a16="http://schemas.microsoft.com/office/drawing/2014/main" id="{DCBB8CD4-46E5-41D3-E020-2D1BFAC5D07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27234" y="3458818"/>
            <a:ext cx="2566540" cy="8006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</a:pPr>
            <a:r>
              <a:rPr lang="en-IN" sz="3200" b="0" i="0" dirty="0">
                <a:solidFill>
                  <a:srgbClr val="F8FAFF"/>
                </a:solidFill>
                <a:effectLst/>
                <a:latin typeface="DeepSeek-CJK-patch"/>
              </a:rPr>
              <a:t>Flow-Chart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A5069-7686-6AC9-C6BC-134F896D6A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668"/>
          <a:stretch/>
        </p:blipFill>
        <p:spPr>
          <a:xfrm>
            <a:off x="4541926" y="36443"/>
            <a:ext cx="3974840" cy="50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723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FFB1E75A-37AB-9046-6279-CA3187BC9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>
            <a:extLst>
              <a:ext uri="{FF2B5EF4-FFF2-40B4-BE49-F238E27FC236}">
                <a16:creationId xmlns:a16="http://schemas.microsoft.com/office/drawing/2014/main" id="{ADE04701-A1E0-DB14-3CF7-D84A7FB35536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428952" y="1590149"/>
            <a:ext cx="4313100" cy="2842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en-US" b="1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Components:</a:t>
            </a:r>
            <a:endParaRPr lang="en-US" b="0" i="0" dirty="0">
              <a:solidFill>
                <a:srgbClr val="F8FAFF"/>
              </a:solidFill>
              <a:effectLst/>
              <a:latin typeface="Albert Sans" panose="020B0604020202020204" charset="0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Digital Certificates</a:t>
            </a:r>
            <a:r>
              <a:rPr lang="en-US" b="0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: For all SAP-certified partners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Phoneme-Viseme Analysis</a:t>
            </a:r>
            <a:r>
              <a:rPr lang="en-US" b="0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: Detects audio/video mismatches in communications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Secure Partner Portal</a:t>
            </a:r>
            <a:r>
              <a:rPr lang="en-US" b="0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: Dedicated authenticated channel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Albert Sans Light"/>
            </a:endParaRPr>
          </a:p>
        </p:txBody>
      </p:sp>
      <p:sp>
        <p:nvSpPr>
          <p:cNvPr id="180" name="Google Shape;180;p34">
            <a:extLst>
              <a:ext uri="{FF2B5EF4-FFF2-40B4-BE49-F238E27FC236}">
                <a16:creationId xmlns:a16="http://schemas.microsoft.com/office/drawing/2014/main" id="{8355368B-4E12-440E-7685-5343B856F5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1948" y="2375797"/>
            <a:ext cx="2955300" cy="9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Problem 04</a:t>
            </a:r>
          </a:p>
        </p:txBody>
      </p:sp>
      <p:sp>
        <p:nvSpPr>
          <p:cNvPr id="182" name="Google Shape;182;p34">
            <a:extLst>
              <a:ext uri="{FF2B5EF4-FFF2-40B4-BE49-F238E27FC236}">
                <a16:creationId xmlns:a16="http://schemas.microsoft.com/office/drawing/2014/main" id="{1D442591-017B-83F9-9AF3-021347539076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595787" y="492906"/>
            <a:ext cx="522712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</a:pPr>
            <a:r>
              <a:rPr lang="en-IN" sz="2000" b="0" i="0" dirty="0">
                <a:solidFill>
                  <a:srgbClr val="F8FAFF"/>
                </a:solidFill>
                <a:effectLst/>
                <a:latin typeface="DeepSeek-CJK-patch"/>
              </a:rPr>
              <a:t>Vendor Identity Assurance System</a:t>
            </a:r>
          </a:p>
        </p:txBody>
      </p:sp>
      <p:sp>
        <p:nvSpPr>
          <p:cNvPr id="6" name="Google Shape;192;p35">
            <a:extLst>
              <a:ext uri="{FF2B5EF4-FFF2-40B4-BE49-F238E27FC236}">
                <a16:creationId xmlns:a16="http://schemas.microsoft.com/office/drawing/2014/main" id="{C2B09413-C65C-227B-3F44-05526CF0A823}"/>
              </a:ext>
            </a:extLst>
          </p:cNvPr>
          <p:cNvSpPr txBox="1">
            <a:spLocks/>
          </p:cNvSpPr>
          <p:nvPr/>
        </p:nvSpPr>
        <p:spPr>
          <a:xfrm>
            <a:off x="763983" y="3011500"/>
            <a:ext cx="3286800" cy="105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200" i="0" dirty="0">
                <a:solidFill>
                  <a:srgbClr val="F8FAFF"/>
                </a:solidFill>
                <a:effectLst/>
                <a:latin typeface="Albert Sans" panose="020B0604020202020204" charset="0"/>
              </a:rPr>
              <a:t>Attackers may pose as SAP-certified vendors or partners, using deepfake audio or video to trick procurement teams into altering payment details or approving fake contracts in SAP Ariba or other tools.</a:t>
            </a:r>
            <a:endParaRPr lang="en-IN" sz="1200" dirty="0">
              <a:latin typeface="Albert San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3932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>
          <a:extLst>
            <a:ext uri="{FF2B5EF4-FFF2-40B4-BE49-F238E27FC236}">
              <a16:creationId xmlns:a16="http://schemas.microsoft.com/office/drawing/2014/main" id="{72F76269-85E8-03F6-D957-2F3570284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>
            <a:extLst>
              <a:ext uri="{FF2B5EF4-FFF2-40B4-BE49-F238E27FC236}">
                <a16:creationId xmlns:a16="http://schemas.microsoft.com/office/drawing/2014/main" id="{0DA0D2BD-7619-C716-EE0D-D5E812277F94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27234" y="3458818"/>
            <a:ext cx="2566540" cy="8006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</a:pPr>
            <a:r>
              <a:rPr lang="en-IN" sz="3200" b="0" i="0" dirty="0">
                <a:solidFill>
                  <a:srgbClr val="F8FAFF"/>
                </a:solidFill>
                <a:effectLst/>
                <a:latin typeface="DeepSeek-CJK-patch"/>
              </a:rPr>
              <a:t>Flow-Chart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049422-769F-1D4D-33D6-58DABE23A0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138"/>
          <a:stretch/>
        </p:blipFill>
        <p:spPr>
          <a:xfrm>
            <a:off x="5042453" y="0"/>
            <a:ext cx="304836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50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811975" y="539500"/>
            <a:ext cx="229566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Conclution</a:t>
            </a:r>
            <a:endParaRPr dirty="0"/>
          </a:p>
        </p:txBody>
      </p:sp>
      <p:sp>
        <p:nvSpPr>
          <p:cNvPr id="159" name="Google Shape;159;p31"/>
          <p:cNvSpPr txBox="1">
            <a:spLocks noGrp="1"/>
          </p:cNvSpPr>
          <p:nvPr>
            <p:ph type="subTitle" idx="1"/>
          </p:nvPr>
        </p:nvSpPr>
        <p:spPr>
          <a:xfrm>
            <a:off x="4928800" y="1475100"/>
            <a:ext cx="3501900" cy="219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Our business plan outlines the strategy for </a:t>
            </a:r>
            <a:r>
              <a:rPr lang="en-US" i="1" dirty="0"/>
              <a:t>[company name]</a:t>
            </a:r>
            <a:r>
              <a:rPr lang="en-US" dirty="0"/>
              <a:t>, a </a:t>
            </a:r>
            <a:r>
              <a:rPr lang="en-US" i="1" dirty="0"/>
              <a:t>[legal structure]</a:t>
            </a:r>
            <a:r>
              <a:rPr lang="en-US" dirty="0"/>
              <a:t> that provides </a:t>
            </a:r>
            <a:r>
              <a:rPr lang="en-US" i="1" dirty="0"/>
              <a:t>[products/services]</a:t>
            </a:r>
            <a:r>
              <a:rPr lang="en-US" dirty="0"/>
              <a:t> to </a:t>
            </a:r>
            <a:r>
              <a:rPr lang="en-US" i="1" dirty="0"/>
              <a:t>[target market]</a:t>
            </a:r>
            <a:r>
              <a:rPr lang="en-US" dirty="0"/>
              <a:t>. Our mission is to </a:t>
            </a:r>
            <a:r>
              <a:rPr lang="en-US" i="1" dirty="0"/>
              <a:t>[mission statement/goal of the company]</a:t>
            </a:r>
            <a:endParaRPr lang="en-US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The market analysis shows that there is a high demand for our products/services in the industry. We have identified key competitors and believe we can differentiate ourselves through our unique selling propositions (USPs)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5C6EF1-B009-1425-F7A8-F5F37657DE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3"/>
          <a:stretch/>
        </p:blipFill>
        <p:spPr bwMode="auto">
          <a:xfrm>
            <a:off x="0" y="2286000"/>
            <a:ext cx="3885372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870BA727-906C-5824-F3E7-3A7743CE42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4;p32">
            <a:extLst>
              <a:ext uri="{FF2B5EF4-FFF2-40B4-BE49-F238E27FC236}">
                <a16:creationId xmlns:a16="http://schemas.microsoft.com/office/drawing/2014/main" id="{B53A8775-4384-8CE2-2982-AA75B2C38582}"/>
              </a:ext>
            </a:extLst>
          </p:cNvPr>
          <p:cNvSpPr txBox="1">
            <a:spLocks/>
          </p:cNvSpPr>
          <p:nvPr/>
        </p:nvSpPr>
        <p:spPr>
          <a:xfrm>
            <a:off x="290077" y="2107096"/>
            <a:ext cx="4281924" cy="191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3000" b="0" i="0" u="none" strike="noStrike" cap="none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Syne SemiBold" panose="020B0604020202020204" charset="0"/>
                <a:hlinkClick r:id="rId3"/>
              </a:rPr>
              <a:t>Research paper Link_1</a:t>
            </a:r>
            <a:endParaRPr lang="en-US" sz="1800" dirty="0">
              <a:latin typeface="Syne SemiBol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Syne SemiBold" panose="020B0604020202020204" charset="0"/>
                <a:hlinkClick r:id="rId4"/>
              </a:rPr>
              <a:t>Research paper Link_2</a:t>
            </a:r>
            <a:endParaRPr lang="en-US" sz="1800" dirty="0">
              <a:latin typeface="Syne SemiBol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Syne SemiBold" panose="020B0604020202020204" charset="0"/>
                <a:hlinkClick r:id="rId5"/>
              </a:rPr>
              <a:t>Research_paper</a:t>
            </a:r>
            <a:r>
              <a:rPr lang="en-US" sz="1800" dirty="0">
                <a:latin typeface="Syne SemiBold" panose="020B0604020202020204" charset="0"/>
                <a:hlinkClick r:id="rId5"/>
              </a:rPr>
              <a:t> Link_3</a:t>
            </a:r>
            <a:endParaRPr lang="en-US" sz="1800" dirty="0">
              <a:latin typeface="Syne SemiBold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Syne SemiBold" panose="020B0604020202020204" charset="0"/>
                <a:hlinkClick r:id="rId6"/>
              </a:rPr>
              <a:t>Blog Link_1</a:t>
            </a:r>
            <a:endParaRPr lang="en-US" sz="1800" dirty="0">
              <a:latin typeface="Syne SemiBold" panose="020B0604020202020204" charset="0"/>
            </a:endParaRPr>
          </a:p>
        </p:txBody>
      </p:sp>
      <p:sp>
        <p:nvSpPr>
          <p:cNvPr id="5" name="Google Shape;158;p31">
            <a:extLst>
              <a:ext uri="{FF2B5EF4-FFF2-40B4-BE49-F238E27FC236}">
                <a16:creationId xmlns:a16="http://schemas.microsoft.com/office/drawing/2014/main" id="{E540665A-DBAB-58F7-494A-AE938D5B0E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32176" y="1999050"/>
            <a:ext cx="282574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448E6-2C22-37AF-BF54-B9C3D3B8099C}"/>
              </a:ext>
            </a:extLst>
          </p:cNvPr>
          <p:cNvSpPr txBox="1"/>
          <p:nvPr/>
        </p:nvSpPr>
        <p:spPr>
          <a:xfrm>
            <a:off x="178904" y="1558859"/>
            <a:ext cx="33329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6"/>
                </a:solidFill>
              </a:rPr>
              <a:t>Here’s some references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897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>
            <a:spLocks noGrp="1"/>
          </p:cNvSpPr>
          <p:nvPr>
            <p:ph type="title"/>
          </p:nvPr>
        </p:nvSpPr>
        <p:spPr>
          <a:xfrm>
            <a:off x="713257" y="539500"/>
            <a:ext cx="2836800" cy="7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302" name="Google Shape;302;p42"/>
          <p:cNvSpPr txBox="1">
            <a:spLocks noGrp="1"/>
          </p:cNvSpPr>
          <p:nvPr>
            <p:ph type="subTitle" idx="1"/>
          </p:nvPr>
        </p:nvSpPr>
        <p:spPr>
          <a:xfrm>
            <a:off x="1044529" y="1325500"/>
            <a:ext cx="2836800" cy="19145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Avijit Roy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Aditya Basak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 err="1"/>
              <a:t>Mausham</a:t>
            </a:r>
            <a:r>
              <a:rPr lang="en-US" dirty="0"/>
              <a:t> Prasad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Aritra Sinha</a:t>
            </a:r>
            <a:endParaRPr dirty="0"/>
          </a:p>
        </p:txBody>
      </p:sp>
      <p:sp>
        <p:nvSpPr>
          <p:cNvPr id="313" name="Google Shape;313;p42"/>
          <p:cNvSpPr txBox="1"/>
          <p:nvPr/>
        </p:nvSpPr>
        <p:spPr>
          <a:xfrm>
            <a:off x="306325" y="4604000"/>
            <a:ext cx="1124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Company name</a:t>
            </a:r>
            <a:endParaRPr sz="100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314" name="Google Shape;314;p42"/>
          <p:cNvCxnSpPr/>
          <p:nvPr/>
        </p:nvCxnSpPr>
        <p:spPr>
          <a:xfrm>
            <a:off x="1430700" y="4800200"/>
            <a:ext cx="824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>
            <a:spLocks noGrp="1"/>
          </p:cNvSpPr>
          <p:nvPr>
            <p:ph type="title"/>
          </p:nvPr>
        </p:nvSpPr>
        <p:spPr>
          <a:xfrm>
            <a:off x="306325" y="531246"/>
            <a:ext cx="8629558" cy="1214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Would You Believe Your Eyes… If $243,000 Vanished After a Phone Call?</a:t>
            </a:r>
            <a:endParaRPr sz="3200" dirty="0"/>
          </a:p>
        </p:txBody>
      </p:sp>
      <p:sp>
        <p:nvSpPr>
          <p:cNvPr id="165" name="Google Shape;165;p32"/>
          <p:cNvSpPr txBox="1">
            <a:spLocks noGrp="1"/>
          </p:cNvSpPr>
          <p:nvPr>
            <p:ph type="title" idx="2"/>
          </p:nvPr>
        </p:nvSpPr>
        <p:spPr>
          <a:xfrm>
            <a:off x="306325" y="182344"/>
            <a:ext cx="1559524" cy="3219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INTRODUCTION</a:t>
            </a:r>
            <a:endParaRPr sz="1200" dirty="0"/>
          </a:p>
        </p:txBody>
      </p:sp>
      <p:sp>
        <p:nvSpPr>
          <p:cNvPr id="166" name="Google Shape;166;p32"/>
          <p:cNvSpPr txBox="1"/>
          <p:nvPr/>
        </p:nvSpPr>
        <p:spPr>
          <a:xfrm>
            <a:off x="306325" y="4604000"/>
            <a:ext cx="1124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0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HACKFEST 2025</a:t>
            </a:r>
          </a:p>
        </p:txBody>
      </p:sp>
      <p:cxnSp>
        <p:nvCxnSpPr>
          <p:cNvPr id="167" name="Google Shape;167;p32"/>
          <p:cNvCxnSpPr/>
          <p:nvPr/>
        </p:nvCxnSpPr>
        <p:spPr>
          <a:xfrm>
            <a:off x="1430700" y="4800200"/>
            <a:ext cx="824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159;p31">
            <a:extLst>
              <a:ext uri="{FF2B5EF4-FFF2-40B4-BE49-F238E27FC236}">
                <a16:creationId xmlns:a16="http://schemas.microsoft.com/office/drawing/2014/main" id="{F046538F-65A8-A101-EEA0-33A8B3A68540}"/>
              </a:ext>
            </a:extLst>
          </p:cNvPr>
          <p:cNvSpPr txBox="1">
            <a:spLocks/>
          </p:cNvSpPr>
          <p:nvPr/>
        </p:nvSpPr>
        <p:spPr>
          <a:xfrm>
            <a:off x="1351722" y="2567944"/>
            <a:ext cx="4923181" cy="1018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</a:rPr>
              <a:t>In 2020, criminals used AI voice cloning to impersonate a CEO and steal </a:t>
            </a:r>
            <a:r>
              <a:rPr lang="en-US" sz="1200" b="1" dirty="0">
                <a:solidFill>
                  <a:schemeClr val="tx1"/>
                </a:solidFill>
                <a:latin typeface="Albert Sans" panose="020B0604020202020204" charset="0"/>
              </a:rPr>
              <a:t>$243,000</a:t>
            </a:r>
            <a:r>
              <a:rPr lang="en-US" sz="1200" dirty="0">
                <a:solidFill>
                  <a:schemeClr val="tx1"/>
                </a:solidFill>
                <a:latin typeface="Albert Sans" panose="020B0604020202020204" charset="0"/>
              </a:rPr>
              <a:t> from a Hong Kong bank. The future isn’t sci-fi anymore—it’s synthetic. </a:t>
            </a:r>
            <a:r>
              <a:rPr lang="en-US" sz="1200" dirty="0">
                <a:solidFill>
                  <a:srgbClr val="C00000"/>
                </a:solidFill>
                <a:latin typeface="Albert Sans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News link</a:t>
            </a:r>
            <a:endParaRPr lang="en-US" sz="1200" dirty="0">
              <a:solidFill>
                <a:srgbClr val="C00000"/>
              </a:solidFill>
              <a:latin typeface="Albert Sans" panose="020B0604020202020204" charset="0"/>
            </a:endParaRPr>
          </a:p>
        </p:txBody>
      </p:sp>
      <p:pic>
        <p:nvPicPr>
          <p:cNvPr id="2050" name="Picture 2" descr="Deep fake audio scam costs CEO $350,000 | Information Age | ACS">
            <a:extLst>
              <a:ext uri="{FF2B5EF4-FFF2-40B4-BE49-F238E27FC236}">
                <a16:creationId xmlns:a16="http://schemas.microsoft.com/office/drawing/2014/main" id="{8501CE6A-2014-F132-1FB8-BEEF8145D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304" y="2558965"/>
            <a:ext cx="2539579" cy="142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301;p42">
            <a:extLst>
              <a:ext uri="{FF2B5EF4-FFF2-40B4-BE49-F238E27FC236}">
                <a16:creationId xmlns:a16="http://schemas.microsoft.com/office/drawing/2014/main" id="{D7FCE435-2755-370E-78ED-FFE7F3F6F8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6" y="539500"/>
            <a:ext cx="3553943" cy="7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Thanks!</a:t>
            </a:r>
            <a:endParaRPr sz="4800" dirty="0"/>
          </a:p>
        </p:txBody>
      </p:sp>
      <p:sp>
        <p:nvSpPr>
          <p:cNvPr id="17" name="Google Shape;302;p42">
            <a:extLst>
              <a:ext uri="{FF2B5EF4-FFF2-40B4-BE49-F238E27FC236}">
                <a16:creationId xmlns:a16="http://schemas.microsoft.com/office/drawing/2014/main" id="{818C946A-4BA8-6BA2-EF81-D6C68546AD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430399" y="1297353"/>
            <a:ext cx="2836800" cy="3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</p:txBody>
      </p:sp>
      <p:sp>
        <p:nvSpPr>
          <p:cNvPr id="18" name="Google Shape;313;p42">
            <a:extLst>
              <a:ext uri="{FF2B5EF4-FFF2-40B4-BE49-F238E27FC236}">
                <a16:creationId xmlns:a16="http://schemas.microsoft.com/office/drawing/2014/main" id="{37782A75-1D2E-AC12-9FCB-559CD1A078A9}"/>
              </a:ext>
            </a:extLst>
          </p:cNvPr>
          <p:cNvSpPr txBox="1"/>
          <p:nvPr/>
        </p:nvSpPr>
        <p:spPr>
          <a:xfrm>
            <a:off x="306325" y="4604000"/>
            <a:ext cx="11244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rPr>
              <a:t>HACKFEST 2025</a:t>
            </a:r>
            <a:endParaRPr sz="1000" dirty="0">
              <a:solidFill>
                <a:schemeClr val="dk1"/>
              </a:solidFill>
              <a:latin typeface="Syne"/>
              <a:ea typeface="Syne"/>
              <a:cs typeface="Syne"/>
              <a:sym typeface="Syne"/>
            </a:endParaRPr>
          </a:p>
        </p:txBody>
      </p:sp>
      <p:cxnSp>
        <p:nvCxnSpPr>
          <p:cNvPr id="19" name="Google Shape;314;p42">
            <a:extLst>
              <a:ext uri="{FF2B5EF4-FFF2-40B4-BE49-F238E27FC236}">
                <a16:creationId xmlns:a16="http://schemas.microsoft.com/office/drawing/2014/main" id="{BD33633E-EAD8-0FEF-59EA-E76BF09B645A}"/>
              </a:ext>
            </a:extLst>
          </p:cNvPr>
          <p:cNvCxnSpPr/>
          <p:nvPr/>
        </p:nvCxnSpPr>
        <p:spPr>
          <a:xfrm>
            <a:off x="1430700" y="4800200"/>
            <a:ext cx="82455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Picture 2" descr="Generated image">
            <a:extLst>
              <a:ext uri="{FF2B5EF4-FFF2-40B4-BE49-F238E27FC236}">
                <a16:creationId xmlns:a16="http://schemas.microsoft.com/office/drawing/2014/main" id="{CB9B053A-3975-F4B0-9C96-22B040D99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10" y="3956367"/>
            <a:ext cx="675780" cy="67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27;p28">
            <a:extLst>
              <a:ext uri="{FF2B5EF4-FFF2-40B4-BE49-F238E27FC236}">
                <a16:creationId xmlns:a16="http://schemas.microsoft.com/office/drawing/2014/main" id="{D0D575D3-AFA9-3962-A68E-5ECF19098C48}"/>
              </a:ext>
            </a:extLst>
          </p:cNvPr>
          <p:cNvSpPr txBox="1">
            <a:spLocks/>
          </p:cNvSpPr>
          <p:nvPr/>
        </p:nvSpPr>
        <p:spPr>
          <a:xfrm>
            <a:off x="4932159" y="3965457"/>
            <a:ext cx="30414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indent="0" algn="r"/>
            <a:r>
              <a:rPr lang="en-IN"/>
              <a:t>Team</a:t>
            </a:r>
          </a:p>
          <a:p>
            <a:pPr marL="0" indent="0" algn="r"/>
            <a:r>
              <a:rPr lang="en-IN"/>
              <a:t> The Loop Breakers</a:t>
            </a:r>
            <a:endParaRPr lang="en-IN" dirty="0"/>
          </a:p>
        </p:txBody>
      </p:sp>
      <p:sp>
        <p:nvSpPr>
          <p:cNvPr id="22" name="Google Shape;302;p42">
            <a:extLst>
              <a:ext uri="{FF2B5EF4-FFF2-40B4-BE49-F238E27FC236}">
                <a16:creationId xmlns:a16="http://schemas.microsoft.com/office/drawing/2014/main" id="{DF8BF757-269E-6242-97CA-FB2213C02459}"/>
              </a:ext>
            </a:extLst>
          </p:cNvPr>
          <p:cNvSpPr txBox="1">
            <a:spLocks/>
          </p:cNvSpPr>
          <p:nvPr/>
        </p:nvSpPr>
        <p:spPr>
          <a:xfrm>
            <a:off x="5034459" y="1982803"/>
            <a:ext cx="2836800" cy="1725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bert Sans"/>
              <a:buNone/>
              <a:defRPr sz="1200" b="0" i="0" u="none" strike="noStrike" cap="non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>
            <a:pPr marL="0" marR="0" indent="0" algn="r" rtl="0">
              <a:spcBef>
                <a:spcPts val="1000"/>
              </a:spcBef>
              <a:buNone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Albert Sans" panose="020B0604020202020204" charset="0"/>
                <a:ea typeface="Albert Sans" panose="020B0604020202020204" charset="0"/>
                <a:cs typeface="Albert Sans" panose="020B0604020202020204" charset="0"/>
              </a:rPr>
              <a:t>Avijit Roy</a:t>
            </a:r>
            <a:endParaRPr lang="en-IN" dirty="0">
              <a:effectLst/>
            </a:endParaRPr>
          </a:p>
          <a:p>
            <a:pPr marL="0" marR="0" indent="0" algn="r" rtl="0">
              <a:spcBef>
                <a:spcPts val="1000"/>
              </a:spcBef>
              <a:buNone/>
            </a:pPr>
            <a:r>
              <a:rPr lang="en-US" sz="1800" b="0" i="0" dirty="0">
                <a:solidFill>
                  <a:srgbClr val="FFFFFF"/>
                </a:solidFill>
                <a:effectLst/>
                <a:latin typeface="Albert Sans" panose="020B0604020202020204" charset="0"/>
                <a:ea typeface="Albert Sans" panose="020B0604020202020204" charset="0"/>
                <a:cs typeface="Albert Sans" panose="020B0604020202020204" charset="0"/>
              </a:rPr>
              <a:t>Aditya Basak</a:t>
            </a:r>
            <a:endParaRPr lang="en-IN" dirty="0">
              <a:effectLst/>
            </a:endParaRPr>
          </a:p>
          <a:p>
            <a:pPr marL="0" marR="0" indent="0" algn="r" rtl="0">
              <a:spcBef>
                <a:spcPts val="1000"/>
              </a:spcBef>
              <a:buNone/>
            </a:pPr>
            <a:r>
              <a:rPr lang="en-US" sz="1800" b="0" i="0" dirty="0" err="1">
                <a:solidFill>
                  <a:srgbClr val="FFFFFF"/>
                </a:solidFill>
                <a:effectLst/>
                <a:latin typeface="Albert Sans" panose="020B0604020202020204" charset="0"/>
                <a:ea typeface="Albert Sans" panose="020B0604020202020204" charset="0"/>
                <a:cs typeface="Albert Sans" panose="020B0604020202020204" charset="0"/>
              </a:rPr>
              <a:t>Mausham</a:t>
            </a:r>
            <a:r>
              <a:rPr lang="en-US" sz="1800" b="0" i="0" dirty="0">
                <a:solidFill>
                  <a:srgbClr val="FFFFFF"/>
                </a:solidFill>
                <a:effectLst/>
                <a:latin typeface="Albert Sans" panose="020B0604020202020204" charset="0"/>
                <a:ea typeface="Albert Sans" panose="020B0604020202020204" charset="0"/>
                <a:cs typeface="Albert Sans" panose="020B0604020202020204" charset="0"/>
              </a:rPr>
              <a:t> Prasad</a:t>
            </a:r>
            <a:endParaRPr lang="en-IN" dirty="0">
              <a:effectLst/>
            </a:endParaRPr>
          </a:p>
          <a:p>
            <a:pPr marL="0" marR="0" indent="0" algn="r" rtl="0">
              <a:spcBef>
                <a:spcPts val="1000"/>
              </a:spcBef>
            </a:pPr>
            <a:r>
              <a:rPr lang="en-US" sz="1800" b="0" i="0" dirty="0">
                <a:solidFill>
                  <a:srgbClr val="FFFFFF"/>
                </a:solidFill>
                <a:effectLst/>
                <a:latin typeface="Albert Sans" panose="020B0604020202020204" charset="0"/>
                <a:ea typeface="Albert Sans" panose="020B0604020202020204" charset="0"/>
                <a:cs typeface="Albert Sans" panose="020B0604020202020204" charset="0"/>
              </a:rPr>
              <a:t>Aritra Sinha</a:t>
            </a:r>
            <a:endParaRPr lang="en-IN" dirty="0">
              <a:effectLst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>
            <a:spLocks noGrp="1"/>
          </p:cNvSpPr>
          <p:nvPr>
            <p:ph type="title"/>
          </p:nvPr>
        </p:nvSpPr>
        <p:spPr>
          <a:xfrm>
            <a:off x="242772" y="172278"/>
            <a:ext cx="930045" cy="271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/>
              <a:t>PILLAR I</a:t>
            </a:r>
            <a:endParaRPr sz="1200" dirty="0"/>
          </a:p>
        </p:txBody>
      </p:sp>
      <p:sp>
        <p:nvSpPr>
          <p:cNvPr id="2" name="Google Shape;164;p32">
            <a:extLst>
              <a:ext uri="{FF2B5EF4-FFF2-40B4-BE49-F238E27FC236}">
                <a16:creationId xmlns:a16="http://schemas.microsoft.com/office/drawing/2014/main" id="{65A1E5A6-3BC1-504A-70F9-E30030F49CA2}"/>
              </a:ext>
            </a:extLst>
          </p:cNvPr>
          <p:cNvSpPr txBox="1">
            <a:spLocks/>
          </p:cNvSpPr>
          <p:nvPr/>
        </p:nvSpPr>
        <p:spPr>
          <a:xfrm>
            <a:off x="271670" y="172278"/>
            <a:ext cx="8629558" cy="121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3000" b="0" i="0" u="none" strike="noStrike" cap="none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algn="r"/>
            <a:r>
              <a:rPr lang="en-US" sz="3200" dirty="0"/>
              <a:t>THE PROBLEM – Deepfakes as Corporate Weapons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4704EA-B381-AF75-246C-DD2D81347539}"/>
              </a:ext>
            </a:extLst>
          </p:cNvPr>
          <p:cNvSpPr txBox="1"/>
          <p:nvPr/>
        </p:nvSpPr>
        <p:spPr>
          <a:xfrm>
            <a:off x="817131" y="1807793"/>
            <a:ext cx="4418388" cy="2547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r>
              <a:rPr lang="en-IN" b="0" i="0" dirty="0">
                <a:solidFill>
                  <a:schemeClr val="tx1"/>
                </a:solidFill>
                <a:effectLst/>
                <a:latin typeface="mabry"/>
              </a:rPr>
              <a:t>According to </a:t>
            </a:r>
            <a:r>
              <a:rPr lang="en-IN" b="0" i="0" dirty="0" err="1">
                <a:solidFill>
                  <a:schemeClr val="tx1"/>
                </a:solidFill>
                <a:effectLst/>
                <a:latin typeface="mabry"/>
              </a:rPr>
              <a:t>Signicat's</a:t>
            </a:r>
            <a:r>
              <a:rPr lang="en-IN" b="0" i="0" dirty="0">
                <a:solidFill>
                  <a:schemeClr val="tx1"/>
                </a:solidFill>
                <a:effectLst/>
                <a:latin typeface="mabry"/>
              </a:rPr>
              <a:t> report.</a:t>
            </a:r>
            <a:r>
              <a:rPr lang="en-IN" b="0" i="0" dirty="0">
                <a:solidFill>
                  <a:srgbClr val="C00000"/>
                </a:solidFill>
                <a:effectLst/>
                <a:latin typeface="mabry"/>
              </a:rPr>
              <a:t> </a:t>
            </a:r>
            <a:r>
              <a:rPr lang="en-IN" b="0" i="0" dirty="0">
                <a:solidFill>
                  <a:srgbClr val="C00000"/>
                </a:solidFill>
                <a:effectLst/>
                <a:latin typeface="mabr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IN" b="0" i="0" dirty="0">
              <a:solidFill>
                <a:srgbClr val="C00000"/>
              </a:solidFill>
              <a:effectLst/>
              <a:latin typeface="mabry"/>
            </a:endParaRPr>
          </a:p>
          <a:p>
            <a:pPr marL="285750" indent="-285750"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F8FAFF"/>
                </a:solidFill>
                <a:effectLst/>
                <a:latin typeface="Albert Sans Light"/>
              </a:rPr>
              <a:t>Three years ago:</a:t>
            </a:r>
            <a:r>
              <a:rPr lang="en-US" b="0" i="0" dirty="0">
                <a:solidFill>
                  <a:srgbClr val="F8FAFF"/>
                </a:solidFill>
                <a:effectLst/>
                <a:latin typeface="Albert Sans Light"/>
              </a:rPr>
              <a:t> Deepfake attacks accounted for just </a:t>
            </a:r>
            <a:r>
              <a:rPr lang="en-US" b="1" i="0" dirty="0">
                <a:solidFill>
                  <a:srgbClr val="F8FAFF"/>
                </a:solidFill>
                <a:effectLst/>
                <a:latin typeface="Albert Sans Light"/>
              </a:rPr>
              <a:t>0.1%</a:t>
            </a:r>
            <a:r>
              <a:rPr lang="en-US" b="0" i="0" dirty="0">
                <a:solidFill>
                  <a:srgbClr val="F8FAFF"/>
                </a:solidFill>
                <a:effectLst/>
                <a:latin typeface="Albert Sans Light"/>
              </a:rPr>
              <a:t> of all fraud attempts.</a:t>
            </a:r>
          </a:p>
          <a:p>
            <a:pPr marL="285750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F8FAFF"/>
                </a:solidFill>
                <a:effectLst/>
                <a:latin typeface="Albert Sans Light"/>
              </a:rPr>
              <a:t>Today:</a:t>
            </a:r>
            <a:r>
              <a:rPr lang="en-US" b="0" i="0" dirty="0">
                <a:solidFill>
                  <a:srgbClr val="F8FAFF"/>
                </a:solidFill>
                <a:effectLst/>
                <a:latin typeface="Albert Sans Light"/>
              </a:rPr>
              <a:t> They now represent </a:t>
            </a:r>
            <a:r>
              <a:rPr lang="en-US" b="1" i="0" dirty="0">
                <a:solidFill>
                  <a:srgbClr val="F8FAFF"/>
                </a:solidFill>
                <a:effectLst/>
                <a:latin typeface="Albert Sans Light"/>
              </a:rPr>
              <a:t>6.5%</a:t>
            </a:r>
            <a:r>
              <a:rPr lang="en-US" b="0" i="0" dirty="0">
                <a:solidFill>
                  <a:srgbClr val="F8FAFF"/>
                </a:solidFill>
                <a:effectLst/>
                <a:latin typeface="Albert Sans Light"/>
              </a:rPr>
              <a:t> of cases—roughly </a:t>
            </a:r>
            <a:r>
              <a:rPr lang="en-US" b="1" i="0" dirty="0">
                <a:solidFill>
                  <a:srgbClr val="F8FAFF"/>
                </a:solidFill>
                <a:effectLst/>
                <a:latin typeface="Albert Sans Light"/>
              </a:rPr>
              <a:t>1 in 15 fraud attempts</a:t>
            </a:r>
            <a:r>
              <a:rPr lang="en-US" b="0" i="0" dirty="0">
                <a:solidFill>
                  <a:srgbClr val="F8FAFF"/>
                </a:solidFill>
                <a:effectLst/>
                <a:latin typeface="Albert Sans Light"/>
              </a:rPr>
              <a:t>.</a:t>
            </a:r>
          </a:p>
          <a:p>
            <a:pPr marL="285750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Wingdings" panose="05000000000000000000" pitchFamily="2" charset="2"/>
              <a:buChar char="§"/>
            </a:pPr>
            <a:r>
              <a:rPr lang="en-US" b="1" i="0" dirty="0">
                <a:solidFill>
                  <a:srgbClr val="F8FAFF"/>
                </a:solidFill>
                <a:effectLst/>
                <a:latin typeface="Albert Sans Light"/>
              </a:rPr>
              <a:t>Growth Rate:</a:t>
            </a:r>
            <a:r>
              <a:rPr lang="en-US" b="0" i="0" dirty="0">
                <a:solidFill>
                  <a:srgbClr val="F8FAFF"/>
                </a:solidFill>
                <a:effectLst/>
                <a:latin typeface="Albert Sans Light"/>
              </a:rPr>
              <a:t> A staggering </a:t>
            </a:r>
            <a:r>
              <a:rPr lang="en-US" b="1" i="0" dirty="0">
                <a:solidFill>
                  <a:srgbClr val="FF0000"/>
                </a:solidFill>
                <a:effectLst/>
                <a:latin typeface="Albert Sans Light"/>
              </a:rPr>
              <a:t>2,137%</a:t>
            </a:r>
            <a:r>
              <a:rPr lang="en-US" b="1" i="0" dirty="0">
                <a:solidFill>
                  <a:srgbClr val="F8FAFF"/>
                </a:solidFill>
                <a:effectLst/>
                <a:latin typeface="Albert Sans Light"/>
              </a:rPr>
              <a:t> increase</a:t>
            </a:r>
            <a:r>
              <a:rPr lang="en-US" b="0" i="0" dirty="0">
                <a:solidFill>
                  <a:srgbClr val="F8FAFF"/>
                </a:solidFill>
                <a:effectLst/>
                <a:latin typeface="Albert Sans Light"/>
              </a:rPr>
              <a:t> over three years.</a:t>
            </a:r>
          </a:p>
        </p:txBody>
      </p:sp>
      <p:sp>
        <p:nvSpPr>
          <p:cNvPr id="6" name="Star: 7 Points 5">
            <a:extLst>
              <a:ext uri="{FF2B5EF4-FFF2-40B4-BE49-F238E27FC236}">
                <a16:creationId xmlns:a16="http://schemas.microsoft.com/office/drawing/2014/main" id="{739E7C3C-2A99-8EAA-600F-ECABAD03EDEF}"/>
              </a:ext>
            </a:extLst>
          </p:cNvPr>
          <p:cNvSpPr/>
          <p:nvPr/>
        </p:nvSpPr>
        <p:spPr>
          <a:xfrm>
            <a:off x="3026325" y="3747653"/>
            <a:ext cx="775854" cy="353291"/>
          </a:xfrm>
          <a:prstGeom prst="star7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EDC3FADA-4267-2D1C-422C-FEE18A70E7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1E9809-36BC-CA1A-AF4B-69650DED1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519" y="1807793"/>
            <a:ext cx="3546361" cy="2355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0" dirty="0">
                <a:solidFill>
                  <a:srgbClr val="F8FAFF"/>
                </a:solidFill>
                <a:effectLst/>
                <a:latin typeface="DeepSeek-CJK-patch"/>
              </a:rPr>
              <a:t>You’ve probably heard this famous quote before…</a:t>
            </a:r>
            <a:endParaRPr b="0" dirty="0">
              <a:latin typeface="Syne SemiBold"/>
              <a:ea typeface="Syne SemiBold"/>
              <a:cs typeface="Syne SemiBold"/>
              <a:sym typeface="Syne SemiBold"/>
            </a:endParaRPr>
          </a:p>
        </p:txBody>
      </p:sp>
      <p:pic>
        <p:nvPicPr>
          <p:cNvPr id="1026" name="Picture 2" descr="Deepfakes: Nothing Is True, Everything Is Permitted">
            <a:extLst>
              <a:ext uri="{FF2B5EF4-FFF2-40B4-BE49-F238E27FC236}">
                <a16:creationId xmlns:a16="http://schemas.microsoft.com/office/drawing/2014/main" id="{825BDDFC-CA65-9C79-2CAB-AFA208A95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927" y="1713342"/>
            <a:ext cx="3276600" cy="2366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ughing | Zikoko! Memes">
            <a:extLst>
              <a:ext uri="{FF2B5EF4-FFF2-40B4-BE49-F238E27FC236}">
                <a16:creationId xmlns:a16="http://schemas.microsoft.com/office/drawing/2014/main" id="{B7F202E1-F143-98FC-EB64-BFC2F759E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9547" y="2603919"/>
            <a:ext cx="2237508" cy="209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A9F483-C439-5799-09AB-47012D13E7FB}"/>
              </a:ext>
            </a:extLst>
          </p:cNvPr>
          <p:cNvSpPr txBox="1"/>
          <p:nvPr/>
        </p:nvSpPr>
        <p:spPr>
          <a:xfrm>
            <a:off x="2212513" y="2171707"/>
            <a:ext cx="1971561" cy="735747"/>
          </a:xfrm>
          <a:prstGeom prst="wedgeEllipseCallout">
            <a:avLst>
              <a:gd name="adj1" fmla="val -34276"/>
              <a:gd name="adj2" fmla="val 74208"/>
            </a:avLst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It is also fake…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75AE8C52-7141-E909-B684-F5BD1777F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" name="Google Shape;135;p29">
            <a:extLst>
              <a:ext uri="{FF2B5EF4-FFF2-40B4-BE49-F238E27FC236}">
                <a16:creationId xmlns:a16="http://schemas.microsoft.com/office/drawing/2014/main" id="{205DE4EB-4408-5D43-B677-7A1ADB989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2598218"/>
              </p:ext>
            </p:extLst>
          </p:nvPr>
        </p:nvGraphicFramePr>
        <p:xfrm>
          <a:off x="925408" y="1760643"/>
          <a:ext cx="7177200" cy="2155375"/>
        </p:xfrm>
        <a:graphic>
          <a:graphicData uri="http://schemas.openxmlformats.org/drawingml/2006/table">
            <a:tbl>
              <a:tblPr>
                <a:noFill/>
                <a:tableStyleId>{AD363233-CEDD-4090-A347-EF514CBBCD8C}</a:tableStyleId>
              </a:tblPr>
              <a:tblGrid>
                <a:gridCol w="244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075">
                <a:tc>
                  <a:txBody>
                    <a:bodyPr/>
                    <a:lstStyle/>
                    <a:p>
                      <a:r>
                        <a:rPr lang="en-IN" sz="1200" b="1" i="0" u="none" strike="noStrike" cap="none" dirty="0">
                          <a:solidFill>
                            <a:schemeClr val="accent6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Audio Deepfakes (Voice Cloning)</a:t>
                      </a:r>
                      <a:endParaRPr lang="en-IN" sz="1200" b="0" i="0" u="none" strike="noStrike" cap="none" dirty="0">
                        <a:solidFill>
                          <a:schemeClr val="accent6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AI mimics a person’s voice using short voice samples (e.g., from social media or phone calls).</a:t>
                      </a:r>
                      <a:endParaRPr sz="1200" dirty="0">
                        <a:solidFill>
                          <a:schemeClr val="tx1">
                            <a:lumMod val="65000"/>
                          </a:schemeClr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0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N" sz="1200" b="1" i="0" u="none" strike="noStrike" cap="none" dirty="0">
                          <a:solidFill>
                            <a:schemeClr val="accent6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Video Deepfakes (Synthetic Video)</a:t>
                      </a:r>
                      <a:endParaRPr lang="en-IN" sz="1200" b="0" i="0" u="none" strike="noStrike" cap="none" dirty="0">
                        <a:solidFill>
                          <a:schemeClr val="accent6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AI generates realistic fake videos by swapping faces/expressions or creating entirely synthetic characters.</a:t>
                      </a:r>
                      <a:endParaRPr sz="1200" dirty="0">
                        <a:solidFill>
                          <a:schemeClr val="tx1">
                            <a:lumMod val="65000"/>
                          </a:schemeClr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075">
                <a:tc>
                  <a:txBody>
                    <a:bodyPr/>
                    <a:lstStyle/>
                    <a:p>
                      <a:r>
                        <a:rPr lang="en-IN" sz="1200" b="1" i="0" u="none" strike="noStrike" cap="none" dirty="0">
                          <a:solidFill>
                            <a:schemeClr val="accent6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Image Deepfakes (Photo Manipulation)</a:t>
                      </a:r>
                      <a:endParaRPr lang="en-IN" sz="1200" b="0" i="0" u="none" strike="noStrike" cap="none" dirty="0">
                        <a:solidFill>
                          <a:schemeClr val="accent6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AI alters or generates fake photos (e.g., forged IDs, fake profile pictures).</a:t>
                      </a:r>
                      <a:endParaRPr sz="1200" dirty="0">
                        <a:solidFill>
                          <a:schemeClr val="tx1">
                            <a:lumMod val="65000"/>
                          </a:schemeClr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075">
                <a:tc>
                  <a:txBody>
                    <a:bodyPr/>
                    <a:lstStyle/>
                    <a:p>
                      <a:r>
                        <a:rPr lang="en-IN" sz="1200" b="1" i="0" u="none" strike="noStrike" cap="none" dirty="0">
                          <a:solidFill>
                            <a:schemeClr val="accent6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Text Deepfakes (AI-Generated Content)</a:t>
                      </a:r>
                      <a:endParaRPr lang="en-IN" sz="1200" b="0" i="0" u="none" strike="noStrike" cap="none" dirty="0">
                        <a:solidFill>
                          <a:schemeClr val="accent6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LLMs (like ChatGPT) mimic writing styles to create fake emails, legal documents, or chats.</a:t>
                      </a:r>
                      <a:endParaRPr sz="1200" dirty="0">
                        <a:solidFill>
                          <a:schemeClr val="tx1">
                            <a:lumMod val="65000"/>
                          </a:schemeClr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075">
                <a:tc>
                  <a:txBody>
                    <a:bodyPr/>
                    <a:lstStyle/>
                    <a:p>
                      <a:r>
                        <a:rPr lang="en-IN" sz="1200" b="1" i="0" u="none" strike="noStrike" cap="none" dirty="0">
                          <a:solidFill>
                            <a:schemeClr val="accent6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Hybrid Deepfakes (Multimodal Manipulation)</a:t>
                      </a:r>
                      <a:endParaRPr lang="en-IN" sz="1200" b="0" i="0" u="none" strike="noStrike" cap="none" dirty="0">
                        <a:solidFill>
                          <a:schemeClr val="accent6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chemeClr val="tx1">
                              <a:lumMod val="65000"/>
                            </a:schemeClr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 Combines audio, video, and text for sophisticated scams (e.g., fake video calls with cloned voices).</a:t>
                      </a:r>
                      <a:endParaRPr sz="1200" dirty="0">
                        <a:solidFill>
                          <a:schemeClr val="tx1">
                            <a:lumMod val="65000"/>
                          </a:schemeClr>
                        </a:solidFill>
                        <a:latin typeface="Albert Sans"/>
                        <a:ea typeface="Albert Sans"/>
                        <a:cs typeface="Albert Sans"/>
                        <a:sym typeface="Albert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9" name="Google Shape;139;p29">
            <a:extLst>
              <a:ext uri="{FF2B5EF4-FFF2-40B4-BE49-F238E27FC236}">
                <a16:creationId xmlns:a16="http://schemas.microsoft.com/office/drawing/2014/main" id="{D1A19F6B-EE90-58E3-6F3B-E57FCAB38E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>
                <a:latin typeface="Syne SemiBold"/>
                <a:ea typeface="Syne SemiBold"/>
                <a:cs typeface="Syne SemiBold"/>
                <a:sym typeface="Syne SemiBold"/>
              </a:rPr>
              <a:t>Types of Deepfake frauds…</a:t>
            </a:r>
            <a:endParaRPr b="0" dirty="0">
              <a:latin typeface="Syne SemiBold"/>
              <a:ea typeface="Syne SemiBold"/>
              <a:cs typeface="Syne SemiBold"/>
              <a:sym typeface="Syne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53633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>
          <a:extLst>
            <a:ext uri="{FF2B5EF4-FFF2-40B4-BE49-F238E27FC236}">
              <a16:creationId xmlns:a16="http://schemas.microsoft.com/office/drawing/2014/main" id="{3A070B41-C94A-7DBF-44A4-4E2F85ADF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>
            <a:extLst>
              <a:ext uri="{FF2B5EF4-FFF2-40B4-BE49-F238E27FC236}">
                <a16:creationId xmlns:a16="http://schemas.microsoft.com/office/drawing/2014/main" id="{3346FFB6-2027-3058-FFD8-A90C672ACE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Analogy:</a:t>
            </a:r>
            <a:endParaRPr dirty="0"/>
          </a:p>
        </p:txBody>
      </p:sp>
      <p:sp>
        <p:nvSpPr>
          <p:cNvPr id="192" name="Google Shape;192;p35">
            <a:extLst>
              <a:ext uri="{FF2B5EF4-FFF2-40B4-BE49-F238E27FC236}">
                <a16:creationId xmlns:a16="http://schemas.microsoft.com/office/drawing/2014/main" id="{B0173D32-CB80-665E-5B7E-7C2FB9E1A29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987030" y="2194469"/>
            <a:ext cx="3286799" cy="754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"Deepfakes are like counterfeit currency in a digital economy—indistinguishable at a glance, devastating when accepted."</a:t>
            </a: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7E2AFA-D415-F8A4-8974-22AB9A9E6B33}"/>
              </a:ext>
            </a:extLst>
          </p:cNvPr>
          <p:cNvSpPr/>
          <p:nvPr/>
        </p:nvSpPr>
        <p:spPr>
          <a:xfrm>
            <a:off x="4916557" y="251791"/>
            <a:ext cx="4128052" cy="474427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28" name="Picture 4" descr="The Tom Cruise deepfake that set off 'terror' in the heart of Washington DC  - ABC News">
            <a:extLst>
              <a:ext uri="{FF2B5EF4-FFF2-40B4-BE49-F238E27FC236}">
                <a16:creationId xmlns:a16="http://schemas.microsoft.com/office/drawing/2014/main" id="{E3748381-3802-A14E-7101-A1B87E4AC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322" y="331304"/>
            <a:ext cx="2143355" cy="120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entre issues advisory to social media platforms over deepfakes after viral  'Rashmika Mandanna' video | Business News - The Indian Express">
            <a:extLst>
              <a:ext uri="{FF2B5EF4-FFF2-40B4-BE49-F238E27FC236}">
                <a16:creationId xmlns:a16="http://schemas.microsoft.com/office/drawing/2014/main" id="{694323AF-E6A8-400D-8692-CBA5047B14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148" y="331304"/>
            <a:ext cx="1984697" cy="108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y ‘deepfake’ videos are becoming more difficult to detect">
            <a:extLst>
              <a:ext uri="{FF2B5EF4-FFF2-40B4-BE49-F238E27FC236}">
                <a16:creationId xmlns:a16="http://schemas.microsoft.com/office/drawing/2014/main" id="{622C1B93-1A15-466B-A5D2-8C2D56F7C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3" t="4268" r="9782" b="21630"/>
          <a:stretch/>
        </p:blipFill>
        <p:spPr bwMode="auto">
          <a:xfrm>
            <a:off x="5009322" y="3552700"/>
            <a:ext cx="2676939" cy="139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future of fake news: Can you tell a real video from a deepfake? - ABC  News">
            <a:extLst>
              <a:ext uri="{FF2B5EF4-FFF2-40B4-BE49-F238E27FC236}">
                <a16:creationId xmlns:a16="http://schemas.microsoft.com/office/drawing/2014/main" id="{79327AEB-F889-449F-43CE-322B67E51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763" y="1341914"/>
            <a:ext cx="2158517" cy="121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Narayana Murthy deepfake goes viral: Scam video says you can earn Rs 2.50  lakh in one day - Narayana Murthy deepfake goes viral: Scam video says you  can earn Rs 2.50 lakh">
            <a:extLst>
              <a:ext uri="{FF2B5EF4-FFF2-40B4-BE49-F238E27FC236}">
                <a16:creationId xmlns:a16="http://schemas.microsoft.com/office/drawing/2014/main" id="{D0911FBC-0F2A-C491-4460-BE41967872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425" y="3695280"/>
            <a:ext cx="2115569" cy="118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The Uses and Abuses of Deepfake Technology - Canadian Global Affairs  Institute">
            <a:extLst>
              <a:ext uri="{FF2B5EF4-FFF2-40B4-BE49-F238E27FC236}">
                <a16:creationId xmlns:a16="http://schemas.microsoft.com/office/drawing/2014/main" id="{F71870A7-40EB-D6D9-4708-FC8B154B40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t="11947" b="16169"/>
          <a:stretch/>
        </p:blipFill>
        <p:spPr bwMode="auto">
          <a:xfrm>
            <a:off x="5071763" y="2554563"/>
            <a:ext cx="3213027" cy="108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gulating deepfakes and generative AI in India | Explained - The Hindu">
            <a:extLst>
              <a:ext uri="{FF2B5EF4-FFF2-40B4-BE49-F238E27FC236}">
                <a16:creationId xmlns:a16="http://schemas.microsoft.com/office/drawing/2014/main" id="{27C4BE43-EF0D-1D5C-49A3-0532C4DA2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476" y="1449010"/>
            <a:ext cx="2158518" cy="108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7DFD6715-FC08-6697-5938-980454A46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51859" y="2586026"/>
            <a:ext cx="1135986" cy="113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2789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4;p32">
            <a:extLst>
              <a:ext uri="{FF2B5EF4-FFF2-40B4-BE49-F238E27FC236}">
                <a16:creationId xmlns:a16="http://schemas.microsoft.com/office/drawing/2014/main" id="{332201CC-8E28-C4AE-870D-C89FAEF5155A}"/>
              </a:ext>
            </a:extLst>
          </p:cNvPr>
          <p:cNvSpPr txBox="1">
            <a:spLocks/>
          </p:cNvSpPr>
          <p:nvPr/>
        </p:nvSpPr>
        <p:spPr>
          <a:xfrm>
            <a:off x="1873223" y="165175"/>
            <a:ext cx="6325205" cy="1214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3000" b="0" i="0" u="none" strike="noStrike" cap="none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pPr algn="r"/>
            <a:r>
              <a:rPr lang="en-US" sz="3200" dirty="0"/>
              <a:t>THE SYSTEM – How Deepfake Detection Works</a:t>
            </a:r>
          </a:p>
        </p:txBody>
      </p:sp>
      <p:sp>
        <p:nvSpPr>
          <p:cNvPr id="5" name="Google Shape;144;p30">
            <a:extLst>
              <a:ext uri="{FF2B5EF4-FFF2-40B4-BE49-F238E27FC236}">
                <a16:creationId xmlns:a16="http://schemas.microsoft.com/office/drawing/2014/main" id="{B5180B63-B066-30AD-3ED8-5D0930DAA0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2772" y="132522"/>
            <a:ext cx="1036063" cy="311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100" dirty="0"/>
              <a:t>PILLAR II</a:t>
            </a:r>
            <a:endParaRPr sz="1100" dirty="0"/>
          </a:p>
        </p:txBody>
      </p:sp>
      <p:sp>
        <p:nvSpPr>
          <p:cNvPr id="6" name="Google Shape;164;p32">
            <a:extLst>
              <a:ext uri="{FF2B5EF4-FFF2-40B4-BE49-F238E27FC236}">
                <a16:creationId xmlns:a16="http://schemas.microsoft.com/office/drawing/2014/main" id="{D81D0652-8E4B-AED9-2022-6EE0A28FB863}"/>
              </a:ext>
            </a:extLst>
          </p:cNvPr>
          <p:cNvSpPr txBox="1">
            <a:spLocks/>
          </p:cNvSpPr>
          <p:nvPr/>
        </p:nvSpPr>
        <p:spPr>
          <a:xfrm>
            <a:off x="4260574" y="1894583"/>
            <a:ext cx="4571999" cy="2340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3000" b="0" i="0" u="none" strike="noStrike" cap="none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yne"/>
              <a:buNone/>
              <a:defRPr sz="2600" b="1" i="0" u="none" strike="noStrike" cap="none">
                <a:solidFill>
                  <a:schemeClr val="dk1"/>
                </a:solidFill>
                <a:latin typeface="Syne"/>
                <a:ea typeface="Syne"/>
                <a:cs typeface="Syne"/>
                <a:sym typeface="Syne"/>
              </a:defRPr>
            </a:lvl9pPr>
          </a:lstStyle>
          <a:p>
            <a:r>
              <a:rPr lang="en-US" sz="1800" i="0" dirty="0">
                <a:solidFill>
                  <a:srgbClr val="F8FAFF"/>
                </a:solidFill>
                <a:effectLst/>
                <a:latin typeface="Albert Sans Light"/>
              </a:rPr>
              <a:t>We have identified five critical vulnerabilities in SAP-like ecosystems that are particularly susceptible to deepfake exploitation. </a:t>
            </a:r>
          </a:p>
          <a:p>
            <a:r>
              <a:rPr lang="en-US" sz="1800" i="0" dirty="0">
                <a:solidFill>
                  <a:srgbClr val="F8FAFF"/>
                </a:solidFill>
                <a:effectLst/>
                <a:latin typeface="Albert Sans Light"/>
              </a:rPr>
              <a:t>Our solution directly addresses these key threat vectors:</a:t>
            </a:r>
            <a:endParaRPr lang="en-US" sz="1800" dirty="0">
              <a:latin typeface="Albert Sans Light"/>
            </a:endParaRPr>
          </a:p>
        </p:txBody>
      </p:sp>
      <p:pic>
        <p:nvPicPr>
          <p:cNvPr id="7" name="Google Shape;157;p31" title="people-working-with-ai-operated-devices.jpg">
            <a:extLst>
              <a:ext uri="{FF2B5EF4-FFF2-40B4-BE49-F238E27FC236}">
                <a16:creationId xmlns:a16="http://schemas.microsoft.com/office/drawing/2014/main" id="{F67B0912-904A-63AD-85B3-9A4B4219273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6567" r="16574"/>
          <a:stretch/>
        </p:blipFill>
        <p:spPr>
          <a:xfrm>
            <a:off x="1" y="2133600"/>
            <a:ext cx="3843130" cy="30099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>
          <a:extLst>
            <a:ext uri="{FF2B5EF4-FFF2-40B4-BE49-F238E27FC236}">
              <a16:creationId xmlns:a16="http://schemas.microsoft.com/office/drawing/2014/main" id="{F8FE51D4-F373-A680-F709-DA2823AD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4" name="Google Shape;234;p39"/>
          <p:cNvCxnSpPr>
            <a:stCxn id="235" idx="0"/>
          </p:cNvCxnSpPr>
          <p:nvPr/>
        </p:nvCxnSpPr>
        <p:spPr>
          <a:xfrm rot="10800000">
            <a:off x="2453288" y="1297279"/>
            <a:ext cx="0" cy="11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9"/>
          <p:cNvCxnSpPr>
            <a:stCxn id="235" idx="3"/>
            <a:endCxn id="237" idx="1"/>
          </p:cNvCxnSpPr>
          <p:nvPr/>
        </p:nvCxnSpPr>
        <p:spPr>
          <a:xfrm>
            <a:off x="2559938" y="2567929"/>
            <a:ext cx="120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39"/>
          <p:cNvSpPr/>
          <p:nvPr/>
        </p:nvSpPr>
        <p:spPr>
          <a:xfrm>
            <a:off x="6616148" y="2461279"/>
            <a:ext cx="213300" cy="213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9"/>
          <p:cNvSpPr/>
          <p:nvPr/>
        </p:nvSpPr>
        <p:spPr>
          <a:xfrm>
            <a:off x="3769858" y="2461279"/>
            <a:ext cx="213300" cy="213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9"/>
          <p:cNvSpPr/>
          <p:nvPr/>
        </p:nvSpPr>
        <p:spPr>
          <a:xfrm>
            <a:off x="2346638" y="2461279"/>
            <a:ext cx="213300" cy="213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9"/>
          <p:cNvSpPr/>
          <p:nvPr/>
        </p:nvSpPr>
        <p:spPr>
          <a:xfrm>
            <a:off x="5193003" y="2461279"/>
            <a:ext cx="213300" cy="213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9"/>
          <p:cNvSpPr txBox="1"/>
          <p:nvPr/>
        </p:nvSpPr>
        <p:spPr>
          <a:xfrm>
            <a:off x="2605688" y="1523879"/>
            <a:ext cx="14778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</a:pPr>
            <a:r>
              <a:rPr lang="en-US" b="1" i="0" dirty="0">
                <a:solidFill>
                  <a:srgbClr val="F8FAFF"/>
                </a:solidFill>
                <a:effectLst/>
                <a:latin typeface="DeepSeek-CJK-patch"/>
              </a:rPr>
              <a:t>Impersonation of SAP Executives or Brand</a:t>
            </a:r>
            <a:endParaRPr lang="en-US" b="0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sp>
        <p:nvSpPr>
          <p:cNvPr id="243" name="Google Shape;243;p39"/>
          <p:cNvSpPr txBox="1"/>
          <p:nvPr/>
        </p:nvSpPr>
        <p:spPr>
          <a:xfrm>
            <a:off x="2605687" y="1297337"/>
            <a:ext cx="1377470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Problem 01</a:t>
            </a:r>
            <a:endParaRPr sz="1600" dirty="0"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</p:txBody>
      </p:sp>
      <p:sp>
        <p:nvSpPr>
          <p:cNvPr id="244" name="Google Shape;244;p39"/>
          <p:cNvSpPr txBox="1"/>
          <p:nvPr/>
        </p:nvSpPr>
        <p:spPr>
          <a:xfrm>
            <a:off x="2216043" y="3545025"/>
            <a:ext cx="1477800" cy="634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</a:pPr>
            <a:r>
              <a:rPr lang="en-US" b="1" i="0" dirty="0">
                <a:solidFill>
                  <a:srgbClr val="F8FAFF"/>
                </a:solidFill>
                <a:effectLst/>
                <a:latin typeface="DeepSeek-CJK-patch"/>
              </a:rPr>
              <a:t>Supply Chain and Invoice Fraud</a:t>
            </a:r>
            <a:endParaRPr lang="en-US" b="0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sp>
        <p:nvSpPr>
          <p:cNvPr id="245" name="Google Shape;245;p39"/>
          <p:cNvSpPr txBox="1"/>
          <p:nvPr/>
        </p:nvSpPr>
        <p:spPr>
          <a:xfrm>
            <a:off x="2219741" y="3362029"/>
            <a:ext cx="1422546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Problem 02</a:t>
            </a:r>
          </a:p>
        </p:txBody>
      </p:sp>
      <p:cxnSp>
        <p:nvCxnSpPr>
          <p:cNvPr id="246" name="Google Shape;246;p39"/>
          <p:cNvCxnSpPr>
            <a:stCxn id="237" idx="2"/>
          </p:cNvCxnSpPr>
          <p:nvPr/>
        </p:nvCxnSpPr>
        <p:spPr>
          <a:xfrm>
            <a:off x="3876508" y="2674579"/>
            <a:ext cx="0" cy="1419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Google Shape;247;p39"/>
          <p:cNvSpPr txBox="1"/>
          <p:nvPr/>
        </p:nvSpPr>
        <p:spPr>
          <a:xfrm>
            <a:off x="5544395" y="1450956"/>
            <a:ext cx="1783712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372"/>
              </a:spcBef>
              <a:spcAft>
                <a:spcPts val="1029"/>
              </a:spcAft>
            </a:pPr>
            <a:r>
              <a:rPr lang="en-US" b="1" i="0" dirty="0">
                <a:solidFill>
                  <a:srgbClr val="F8FAFF"/>
                </a:solidFill>
                <a:effectLst/>
                <a:latin typeface="DeepSeek-CJK-patch"/>
              </a:rPr>
              <a:t>Business Email Compromise (BEC) via SAP Systems</a:t>
            </a:r>
            <a:endParaRPr lang="en-US" b="0" i="0" dirty="0">
              <a:solidFill>
                <a:srgbClr val="F8FAFF"/>
              </a:solidFill>
              <a:effectLst/>
              <a:latin typeface="DeepSeek-CJK-patch"/>
            </a:endParaRPr>
          </a:p>
          <a:p>
            <a:pPr algn="l">
              <a:spcBef>
                <a:spcPts val="1372"/>
              </a:spcBef>
              <a:spcAft>
                <a:spcPts val="1029"/>
              </a:spcAft>
            </a:pPr>
            <a:endParaRPr lang="en-US" b="0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sp>
        <p:nvSpPr>
          <p:cNvPr id="248" name="Google Shape;248;p39"/>
          <p:cNvSpPr txBox="1"/>
          <p:nvPr/>
        </p:nvSpPr>
        <p:spPr>
          <a:xfrm>
            <a:off x="5544745" y="1297337"/>
            <a:ext cx="1477792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Problem 03</a:t>
            </a:r>
            <a:endParaRPr sz="1600" dirty="0">
              <a:solidFill>
                <a:schemeClr val="dk1"/>
              </a:solidFill>
              <a:latin typeface="Syne SemiBold"/>
              <a:ea typeface="Syne SemiBold"/>
              <a:cs typeface="Syne SemiBold"/>
              <a:sym typeface="Syne SemiBold"/>
            </a:endParaRPr>
          </a:p>
        </p:txBody>
      </p:sp>
      <p:cxnSp>
        <p:nvCxnSpPr>
          <p:cNvPr id="249" name="Google Shape;249;p39"/>
          <p:cNvCxnSpPr>
            <a:stCxn id="241" idx="0"/>
          </p:cNvCxnSpPr>
          <p:nvPr/>
        </p:nvCxnSpPr>
        <p:spPr>
          <a:xfrm rot="10800000">
            <a:off x="5299653" y="1297279"/>
            <a:ext cx="0" cy="1164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Google Shape;250;p39"/>
          <p:cNvSpPr txBox="1"/>
          <p:nvPr/>
        </p:nvSpPr>
        <p:spPr>
          <a:xfrm>
            <a:off x="5062331" y="3477229"/>
            <a:ext cx="1643949" cy="5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</a:pPr>
            <a:r>
              <a:rPr lang="en-IN" b="1" i="0" dirty="0">
                <a:solidFill>
                  <a:srgbClr val="F8FAFF"/>
                </a:solidFill>
                <a:effectLst/>
                <a:latin typeface="DeepSeek-CJK-patch"/>
              </a:rPr>
              <a:t>Vendor and Partner Impersonation</a:t>
            </a:r>
            <a:endParaRPr lang="en-IN" b="0" i="0" dirty="0">
              <a:solidFill>
                <a:srgbClr val="F8FAFF"/>
              </a:solidFill>
              <a:effectLst/>
              <a:latin typeface="DeepSeek-CJK-patch"/>
            </a:endParaRPr>
          </a:p>
        </p:txBody>
      </p:sp>
      <p:sp>
        <p:nvSpPr>
          <p:cNvPr id="251" name="Google Shape;251;p39"/>
          <p:cNvSpPr txBox="1"/>
          <p:nvPr/>
        </p:nvSpPr>
        <p:spPr>
          <a:xfrm>
            <a:off x="5062332" y="3362029"/>
            <a:ext cx="1425896" cy="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Problem 04</a:t>
            </a:r>
          </a:p>
        </p:txBody>
      </p:sp>
      <p:cxnSp>
        <p:nvCxnSpPr>
          <p:cNvPr id="252" name="Google Shape;252;p39"/>
          <p:cNvCxnSpPr>
            <a:stCxn id="240" idx="2"/>
          </p:cNvCxnSpPr>
          <p:nvPr/>
        </p:nvCxnSpPr>
        <p:spPr>
          <a:xfrm>
            <a:off x="6722798" y="2674579"/>
            <a:ext cx="0" cy="1419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9"/>
          <p:cNvCxnSpPr>
            <a:stCxn id="237" idx="3"/>
            <a:endCxn id="241" idx="1"/>
          </p:cNvCxnSpPr>
          <p:nvPr/>
        </p:nvCxnSpPr>
        <p:spPr>
          <a:xfrm>
            <a:off x="3983158" y="2567929"/>
            <a:ext cx="120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39"/>
          <p:cNvCxnSpPr>
            <a:stCxn id="241" idx="3"/>
            <a:endCxn id="240" idx="1"/>
          </p:cNvCxnSpPr>
          <p:nvPr/>
        </p:nvCxnSpPr>
        <p:spPr>
          <a:xfrm>
            <a:off x="5406303" y="2567929"/>
            <a:ext cx="1209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62845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4"/>
          <p:cNvSpPr txBox="1">
            <a:spLocks noGrp="1"/>
          </p:cNvSpPr>
          <p:nvPr>
            <p:ph type="subTitle" idx="2"/>
          </p:nvPr>
        </p:nvSpPr>
        <p:spPr>
          <a:xfrm>
            <a:off x="4428952" y="1590149"/>
            <a:ext cx="4313100" cy="28427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en-IN" b="1" i="0" dirty="0">
                <a:solidFill>
                  <a:srgbClr val="F8FAFF"/>
                </a:solidFill>
                <a:effectLst/>
                <a:latin typeface="Albert Sans Light"/>
              </a:rPr>
              <a:t>Technology Components:</a:t>
            </a:r>
            <a:endParaRPr lang="en-IN" b="0" i="0" dirty="0">
              <a:solidFill>
                <a:srgbClr val="F8FAFF"/>
              </a:solidFill>
              <a:effectLst/>
              <a:latin typeface="Albert Sans Light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8FAFF"/>
                </a:solidFill>
                <a:effectLst/>
                <a:latin typeface="Albert Sans Light"/>
              </a:rPr>
              <a:t>Verified Media Watermarking</a:t>
            </a:r>
            <a:r>
              <a:rPr lang="en-IN" b="0" i="0" dirty="0">
                <a:solidFill>
                  <a:srgbClr val="F8FAFF"/>
                </a:solidFill>
                <a:effectLst/>
                <a:latin typeface="Albert Sans Light"/>
              </a:rPr>
              <a:t>: All official SAP executive communications are cryptographically signed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8FAFF"/>
                </a:solidFill>
                <a:effectLst/>
                <a:latin typeface="Albert Sans Light"/>
              </a:rPr>
              <a:t>Deepfake Detection API</a:t>
            </a:r>
            <a:r>
              <a:rPr lang="en-IN" b="0" i="0" dirty="0">
                <a:solidFill>
                  <a:srgbClr val="F8FAFF"/>
                </a:solidFill>
                <a:effectLst/>
                <a:latin typeface="Albert Sans Light"/>
              </a:rPr>
              <a:t>: Real-time analysis of videos claiming SAP affiliation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IN" b="1" i="0" dirty="0">
                <a:solidFill>
                  <a:srgbClr val="F8FAFF"/>
                </a:solidFill>
                <a:effectLst/>
                <a:latin typeface="Albert Sans Light"/>
              </a:rPr>
              <a:t>Blockchain Registry</a:t>
            </a:r>
            <a:r>
              <a:rPr lang="en-IN" b="0" i="0" dirty="0">
                <a:solidFill>
                  <a:srgbClr val="F8FAFF"/>
                </a:solidFill>
                <a:effectLst/>
                <a:latin typeface="Albert Sans Light"/>
              </a:rPr>
              <a:t>: Public ledger of authentic SAP media assets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Albert Sans Light"/>
            </a:endParaRPr>
          </a:p>
        </p:txBody>
      </p:sp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401948" y="2375797"/>
            <a:ext cx="2955300" cy="9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chemeClr val="dk1"/>
                </a:solidFill>
                <a:latin typeface="Syne SemiBold"/>
                <a:ea typeface="Syne SemiBold"/>
                <a:cs typeface="Syne SemiBold"/>
                <a:sym typeface="Syne SemiBold"/>
              </a:rPr>
              <a:t>Problem 01</a:t>
            </a:r>
          </a:p>
        </p:txBody>
      </p:sp>
      <p:sp>
        <p:nvSpPr>
          <p:cNvPr id="182" name="Google Shape;182;p34"/>
          <p:cNvSpPr txBox="1">
            <a:spLocks noGrp="1"/>
          </p:cNvSpPr>
          <p:nvPr>
            <p:ph type="subTitle" idx="3"/>
          </p:nvPr>
        </p:nvSpPr>
        <p:spPr>
          <a:xfrm>
            <a:off x="3595787" y="492906"/>
            <a:ext cx="5227125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</a:pPr>
            <a:r>
              <a:rPr lang="en-IN" sz="2000" b="0" i="0" dirty="0">
                <a:solidFill>
                  <a:srgbClr val="F8FAFF"/>
                </a:solidFill>
                <a:effectLst/>
                <a:latin typeface="DeepSeek-CJK-patch"/>
              </a:rPr>
              <a:t>Executive/Brand Impersonation Shield</a:t>
            </a:r>
          </a:p>
        </p:txBody>
      </p:sp>
      <p:sp>
        <p:nvSpPr>
          <p:cNvPr id="6" name="Google Shape;192;p35">
            <a:extLst>
              <a:ext uri="{FF2B5EF4-FFF2-40B4-BE49-F238E27FC236}">
                <a16:creationId xmlns:a16="http://schemas.microsoft.com/office/drawing/2014/main" id="{77A8BE95-9796-56B8-4EFD-7E981DD2A9D6}"/>
              </a:ext>
            </a:extLst>
          </p:cNvPr>
          <p:cNvSpPr txBox="1">
            <a:spLocks/>
          </p:cNvSpPr>
          <p:nvPr/>
        </p:nvSpPr>
        <p:spPr>
          <a:xfrm>
            <a:off x="763983" y="3011500"/>
            <a:ext cx="3286800" cy="105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600" b="0" i="0" u="none" strike="noStrike" cap="none">
                <a:solidFill>
                  <a:schemeClr val="dk1"/>
                </a:solidFill>
                <a:latin typeface="Syne Medium"/>
                <a:ea typeface="Syne Medium"/>
                <a:cs typeface="Syne Medium"/>
                <a:sym typeface="Syne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sz="1100" dirty="0">
                <a:solidFill>
                  <a:srgbClr val="F8FAFF"/>
                </a:solidFill>
                <a:latin typeface="Albert Sans" panose="020B0604020202020204" charset="0"/>
              </a:rPr>
              <a:t>Scammers use deepfake videos/audio of SAP executives (e.g., Dietmar Hopp) to push fake investments, like the 'Immediate Matrix' scam, exploiting SAP’s brand trust to deceive victims globally.</a:t>
            </a:r>
            <a:endParaRPr lang="en-IN" sz="1100" dirty="0">
              <a:latin typeface="Albert Sans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FFFFFF"/>
      </a:dk1>
      <a:lt1>
        <a:srgbClr val="091060"/>
      </a:lt1>
      <a:dk2>
        <a:srgbClr val="7247B8"/>
      </a:dk2>
      <a:lt2>
        <a:srgbClr val="0DEEE7"/>
      </a:lt2>
      <a:accent1>
        <a:srgbClr val="01507C"/>
      </a:accent1>
      <a:accent2>
        <a:srgbClr val="15D2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787</Words>
  <Application>Microsoft Office PowerPoint</Application>
  <PresentationFormat>On-screen Show (16:9)</PresentationFormat>
  <Paragraphs>98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Albert Sans Light</vt:lpstr>
      <vt:lpstr>Syne</vt:lpstr>
      <vt:lpstr>mabry</vt:lpstr>
      <vt:lpstr>Open Sans</vt:lpstr>
      <vt:lpstr>Arial</vt:lpstr>
      <vt:lpstr>Albert Sans</vt:lpstr>
      <vt:lpstr>Wingdings</vt:lpstr>
      <vt:lpstr>Syne Medium</vt:lpstr>
      <vt:lpstr>Raleway</vt:lpstr>
      <vt:lpstr>DeepSeek-CJK-patch</vt:lpstr>
      <vt:lpstr>Syne SemiBold</vt:lpstr>
      <vt:lpstr>Tech Startup by Slidesgo</vt:lpstr>
      <vt:lpstr>Unmasking Reality: The Battle Against Deepfake Fraud</vt:lpstr>
      <vt:lpstr>Would You Believe Your Eyes… If $243,000 Vanished After a Phone Call?</vt:lpstr>
      <vt:lpstr>PILLAR I</vt:lpstr>
      <vt:lpstr>You’ve probably heard this famous quote before…</vt:lpstr>
      <vt:lpstr>Types of Deepfake frauds…</vt:lpstr>
      <vt:lpstr>Analogy:</vt:lpstr>
      <vt:lpstr>PILLAR II</vt:lpstr>
      <vt:lpstr>PowerPoint Presentation</vt:lpstr>
      <vt:lpstr>Problem 01</vt:lpstr>
      <vt:lpstr>PowerPoint Presentation</vt:lpstr>
      <vt:lpstr>Problem 02</vt:lpstr>
      <vt:lpstr>PowerPoint Presentation</vt:lpstr>
      <vt:lpstr>Problem 03</vt:lpstr>
      <vt:lpstr>PowerPoint Presentation</vt:lpstr>
      <vt:lpstr>Problem 04</vt:lpstr>
      <vt:lpstr>PowerPoint Presentation</vt:lpstr>
      <vt:lpstr>Conclution</vt:lpstr>
      <vt:lpstr>References</vt:lpstr>
      <vt:lpstr>Thanks!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avijit roy</cp:lastModifiedBy>
  <cp:revision>8</cp:revision>
  <dcterms:modified xsi:type="dcterms:W3CDTF">2025-04-21T20:19:53Z</dcterms:modified>
</cp:coreProperties>
</file>